
<file path=[Content_Types].xml><?xml version="1.0" encoding="utf-8"?>
<Types xmlns="http://schemas.openxmlformats.org/package/2006/content-types">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91" r:id="rId3"/>
    <p:sldId id="262" r:id="rId4"/>
    <p:sldId id="287" r:id="rId5"/>
    <p:sldId id="260" r:id="rId6"/>
    <p:sldId id="261" r:id="rId7"/>
    <p:sldId id="263" r:id="rId8"/>
    <p:sldId id="264" r:id="rId9"/>
    <p:sldId id="296" r:id="rId10"/>
    <p:sldId id="265" r:id="rId11"/>
    <p:sldId id="297" r:id="rId12"/>
    <p:sldId id="295" r:id="rId13"/>
    <p:sldId id="298" r:id="rId14"/>
    <p:sldId id="268" r:id="rId15"/>
    <p:sldId id="285" r:id="rId16"/>
    <p:sldId id="294" r:id="rId17"/>
    <p:sldId id="288" r:id="rId18"/>
    <p:sldId id="275" r:id="rId19"/>
    <p:sldId id="276" r:id="rId20"/>
    <p:sldId id="277" r:id="rId21"/>
    <p:sldId id="278" r:id="rId22"/>
    <p:sldId id="274" r:id="rId23"/>
    <p:sldId id="286" r:id="rId24"/>
    <p:sldId id="289" r:id="rId25"/>
    <p:sldId id="292" r:id="rId26"/>
    <p:sldId id="293" r:id="rId27"/>
    <p:sldId id="273" r:id="rId28"/>
    <p:sldId id="279" r:id="rId29"/>
    <p:sldId id="280" r:id="rId30"/>
    <p:sldId id="281" r:id="rId31"/>
    <p:sldId id="282" r:id="rId32"/>
    <p:sldId id="283" r:id="rId33"/>
    <p:sldId id="299" r:id="rId34"/>
  </p:sldIdLst>
  <p:sldSz cx="12192000" cy="6858000"/>
  <p:notesSz cx="7010400" cy="92964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4C98C8EC-43FF-40AB-BF50-A6637EA7A90A}">
          <p14:sldIdLst>
            <p14:sldId id="256"/>
            <p14:sldId id="291"/>
            <p14:sldId id="262"/>
            <p14:sldId id="287"/>
            <p14:sldId id="260"/>
            <p14:sldId id="261"/>
            <p14:sldId id="263"/>
            <p14:sldId id="264"/>
            <p14:sldId id="296"/>
            <p14:sldId id="265"/>
            <p14:sldId id="297"/>
            <p14:sldId id="295"/>
            <p14:sldId id="298"/>
            <p14:sldId id="268"/>
            <p14:sldId id="285"/>
            <p14:sldId id="294"/>
            <p14:sldId id="288"/>
            <p14:sldId id="275"/>
            <p14:sldId id="276"/>
            <p14:sldId id="277"/>
            <p14:sldId id="278"/>
            <p14:sldId id="274"/>
            <p14:sldId id="286"/>
            <p14:sldId id="289"/>
            <p14:sldId id="292"/>
            <p14:sldId id="293"/>
            <p14:sldId id="273"/>
            <p14:sldId id="279"/>
            <p14:sldId id="280"/>
            <p14:sldId id="281"/>
            <p14:sldId id="282"/>
            <p14:sldId id="283"/>
            <p14:sldId id="29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manatti, Pallavi" initials="SP" lastIdx="1" clrIdx="0">
    <p:extLst>
      <p:ext uri="{19B8F6BF-5375-455C-9EA6-DF929625EA0E}">
        <p15:presenceInfo xmlns:p15="http://schemas.microsoft.com/office/powerpoint/2012/main" userId="S-1-5-21-2744878847-1876734302-662453930-65114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24E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56" autoAdjust="0"/>
    <p:restoredTop sz="69416" autoAdjust="0"/>
  </p:normalViewPr>
  <p:slideViewPr>
    <p:cSldViewPr snapToGrid="0">
      <p:cViewPr varScale="1">
        <p:scale>
          <a:sx n="63" d="100"/>
          <a:sy n="63" d="100"/>
        </p:scale>
        <p:origin x="1464" y="78"/>
      </p:cViewPr>
      <p:guideLst/>
    </p:cSldViewPr>
  </p:slideViewPr>
  <p:notesTextViewPr>
    <p:cViewPr>
      <p:scale>
        <a:sx n="1" d="1"/>
        <a:sy n="1" d="1"/>
      </p:scale>
      <p:origin x="0" y="0"/>
    </p:cViewPr>
  </p:notesTextViewPr>
  <p:notesViewPr>
    <p:cSldViewPr snapToGrid="0">
      <p:cViewPr varScale="1">
        <p:scale>
          <a:sx n="88" d="100"/>
          <a:sy n="88" d="100"/>
        </p:scale>
        <p:origin x="3822"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D04CF54-53C1-4AD0-8A9F-A874D7468B20}" type="datetimeFigureOut">
              <a:rPr lang="en-US" smtClean="0"/>
              <a:t>3/19/2019</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B8EEDFA5-D8F2-4A7A-8C0D-C125C7D2DB5C}" type="slidenum">
              <a:rPr lang="en-US" smtClean="0"/>
              <a:t>‹#›</a:t>
            </a:fld>
            <a:endParaRPr lang="en-US"/>
          </a:p>
        </p:txBody>
      </p:sp>
    </p:spTree>
    <p:extLst>
      <p:ext uri="{BB962C8B-B14F-4D97-AF65-F5344CB8AC3E}">
        <p14:creationId xmlns:p14="http://schemas.microsoft.com/office/powerpoint/2010/main" val="29082429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dcdee.works.nc.gov/"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ncid.nc.gov/ncidsspr"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mailto:Dit.incidents@its.nc.gov"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ncchildcare.nc.gov/"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dcdee.works.nc.gov/"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the Division of Child Development and Early Education (DCDEE) Workforce Online Reporting and Knowledge System (WORKS) Applicant tutorial. The DCDEE WORKS system is a single portal of entry used to collect education requirements for new and existing North Carolina child care workforce. This tutorial will provide an overview on how to access the DCDEE WORKS system.</a:t>
            </a:r>
          </a:p>
        </p:txBody>
      </p:sp>
      <p:sp>
        <p:nvSpPr>
          <p:cNvPr id="4" name="Slide Number Placeholder 3"/>
          <p:cNvSpPr>
            <a:spLocks noGrp="1"/>
          </p:cNvSpPr>
          <p:nvPr>
            <p:ph type="sldNum" sz="quarter" idx="10"/>
          </p:nvPr>
        </p:nvSpPr>
        <p:spPr/>
        <p:txBody>
          <a:bodyPr/>
          <a:lstStyle/>
          <a:p>
            <a:fld id="{B8EEDFA5-D8F2-4A7A-8C0D-C125C7D2DB5C}" type="slidenum">
              <a:rPr lang="en-US" smtClean="0"/>
              <a:t>1</a:t>
            </a:fld>
            <a:endParaRPr lang="en-US"/>
          </a:p>
        </p:txBody>
      </p:sp>
    </p:spTree>
    <p:extLst>
      <p:ext uri="{BB962C8B-B14F-4D97-AF65-F5344CB8AC3E}">
        <p14:creationId xmlns:p14="http://schemas.microsoft.com/office/powerpoint/2010/main" val="22782831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The following message will appear after registration part 1 stating that a confirmation email has been sent to your email address. Please read this message carefully. The confirmation email will be sent to the email address provided on the registration part 1 page. </a:t>
            </a:r>
          </a:p>
          <a:p>
            <a:endParaRPr lang="en-US" dirty="0"/>
          </a:p>
          <a:p>
            <a:r>
              <a:rPr lang="en-US" dirty="0"/>
              <a:t>Click the link in the confirmation email to continue with the registration process.</a:t>
            </a:r>
          </a:p>
          <a:p>
            <a:r>
              <a:rPr lang="en-US" dirty="0"/>
              <a:t>At this time, the DCDEE WORKS full registration page displays and additional information can be added, if needed. Remember, an asterisk indicates that the field is required and must be filled out before you proceed. The other fields are optional. </a:t>
            </a:r>
          </a:p>
          <a:p>
            <a:r>
              <a:rPr lang="en-US" dirty="0"/>
              <a:t>Notice the info icon (</a:t>
            </a:r>
            <a:r>
              <a:rPr lang="en-US" b="1" dirty="0">
                <a:solidFill>
                  <a:srgbClr val="524E48"/>
                </a:solidFill>
              </a:rPr>
              <a:t> </a:t>
            </a:r>
            <a:r>
              <a:rPr lang="en-US" b="1" dirty="0" err="1">
                <a:solidFill>
                  <a:srgbClr val="524E48"/>
                </a:solidFill>
              </a:rPr>
              <a:t>i</a:t>
            </a:r>
            <a:r>
              <a:rPr lang="en-US" b="1" dirty="0">
                <a:solidFill>
                  <a:srgbClr val="524E48"/>
                </a:solidFill>
              </a:rPr>
              <a:t> </a:t>
            </a:r>
            <a:r>
              <a:rPr lang="en-US" dirty="0"/>
              <a:t>)  next to some of the field names, such as street address.  Hover over the icon for more information about that field. </a:t>
            </a:r>
          </a:p>
          <a:p>
            <a:pPr defTabSz="931774">
              <a:defRPr/>
            </a:pPr>
            <a:endParaRPr lang="en-US" dirty="0">
              <a:latin typeface="+mn-lt"/>
            </a:endParaRPr>
          </a:p>
          <a:p>
            <a:pPr defTabSz="931774">
              <a:defRPr/>
            </a:pPr>
            <a:r>
              <a:rPr lang="en-US" dirty="0">
                <a:latin typeface="+mn-lt"/>
              </a:rPr>
              <a:t>NOTE: DCDEE WORKS has a two-part registration process that must be completed before you create and have access to your DCDEE WORKS account. As part of this process, your DCDEE WORKS account registration may require a review by a Workforce Education Unit staff member. When your review is complete, an email from DCDEE WORKS will be sent to your email address within 2-3 business days or less, containing a link to complete registration part 2. Please monitor your email, including Spam and Junk mail folders, for this email.</a:t>
            </a:r>
          </a:p>
          <a:p>
            <a:pPr defTabSz="931774">
              <a:defRPr/>
            </a:pPr>
            <a:endParaRPr lang="en-US" dirty="0">
              <a:latin typeface="+mn-lt"/>
            </a:endParaRPr>
          </a:p>
          <a:p>
            <a:pPr defTabSz="931774">
              <a:defRPr/>
            </a:pPr>
            <a:endParaRPr lang="en-US" dirty="0">
              <a:latin typeface="+mn-lt"/>
            </a:endParaRPr>
          </a:p>
        </p:txBody>
      </p:sp>
      <p:sp>
        <p:nvSpPr>
          <p:cNvPr id="4" name="Slide Number Placeholder 3"/>
          <p:cNvSpPr>
            <a:spLocks noGrp="1"/>
          </p:cNvSpPr>
          <p:nvPr>
            <p:ph type="sldNum" sz="quarter" idx="10"/>
          </p:nvPr>
        </p:nvSpPr>
        <p:spPr/>
        <p:txBody>
          <a:bodyPr/>
          <a:lstStyle/>
          <a:p>
            <a:fld id="{B8EEDFA5-D8F2-4A7A-8C0D-C125C7D2DB5C}" type="slidenum">
              <a:rPr lang="en-US" smtClean="0"/>
              <a:t>10</a:t>
            </a:fld>
            <a:endParaRPr lang="en-US"/>
          </a:p>
        </p:txBody>
      </p:sp>
    </p:spTree>
    <p:extLst>
      <p:ext uri="{BB962C8B-B14F-4D97-AF65-F5344CB8AC3E}">
        <p14:creationId xmlns:p14="http://schemas.microsoft.com/office/powerpoint/2010/main" val="7272840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click the link provided in your confirmation email, you will return to the NCID login screen to continue with registration part 2. Please login using your NCID username and password.</a:t>
            </a:r>
          </a:p>
        </p:txBody>
      </p:sp>
      <p:sp>
        <p:nvSpPr>
          <p:cNvPr id="4" name="Slide Number Placeholder 3"/>
          <p:cNvSpPr>
            <a:spLocks noGrp="1"/>
          </p:cNvSpPr>
          <p:nvPr>
            <p:ph type="sldNum" sz="quarter" idx="5"/>
          </p:nvPr>
        </p:nvSpPr>
        <p:spPr/>
        <p:txBody>
          <a:bodyPr/>
          <a:lstStyle/>
          <a:p>
            <a:fld id="{B8EEDFA5-D8F2-4A7A-8C0D-C125C7D2DB5C}" type="slidenum">
              <a:rPr lang="en-US" smtClean="0"/>
              <a:t>11</a:t>
            </a:fld>
            <a:endParaRPr lang="en-US"/>
          </a:p>
        </p:txBody>
      </p:sp>
    </p:spTree>
    <p:extLst>
      <p:ext uri="{BB962C8B-B14F-4D97-AF65-F5344CB8AC3E}">
        <p14:creationId xmlns:p14="http://schemas.microsoft.com/office/powerpoint/2010/main" val="2891769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have logged into your account, a DCDEE WORKS full registration page displays and additional information can be added, if needed. Remember, an asterisk indicates that the field is required and must be filled out before you proceed. The other fields are optional. </a:t>
            </a:r>
          </a:p>
          <a:p>
            <a:r>
              <a:rPr lang="en-US" dirty="0"/>
              <a:t>Notice the info icon (</a:t>
            </a:r>
            <a:r>
              <a:rPr lang="en-US" b="1" dirty="0">
                <a:solidFill>
                  <a:srgbClr val="524E48"/>
                </a:solidFill>
              </a:rPr>
              <a:t> </a:t>
            </a:r>
            <a:r>
              <a:rPr lang="en-US" b="1" dirty="0" err="1">
                <a:solidFill>
                  <a:srgbClr val="524E48"/>
                </a:solidFill>
              </a:rPr>
              <a:t>i</a:t>
            </a:r>
            <a:r>
              <a:rPr lang="en-US" b="1" dirty="0">
                <a:solidFill>
                  <a:srgbClr val="524E48"/>
                </a:solidFill>
              </a:rPr>
              <a:t> </a:t>
            </a:r>
            <a:r>
              <a:rPr lang="en-US" dirty="0"/>
              <a:t>)  next to some of the field names, such as street address.  Hover over the icon for more information about that field. </a:t>
            </a:r>
          </a:p>
          <a:p>
            <a:endParaRPr lang="en-US" dirty="0"/>
          </a:p>
          <a:p>
            <a:r>
              <a:rPr lang="en-US" dirty="0"/>
              <a:t>You will see your name at the top of the page. Required fields for a US address are Street Address, City, State and Zip Code. If State is North Carolina, you will also need to select County of Residence from the drop-down list. Previous Names are maiden names, birth names, married names, alias names, etc. </a:t>
            </a:r>
          </a:p>
          <a:p>
            <a:r>
              <a:rPr lang="en-US" dirty="0"/>
              <a:t>The required fields for Foreign Address are Street, City and Country. Province is optional. </a:t>
            </a:r>
          </a:p>
          <a:p>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12</a:t>
            </a:fld>
            <a:endParaRPr lang="en-US"/>
          </a:p>
        </p:txBody>
      </p:sp>
    </p:spTree>
    <p:extLst>
      <p:ext uri="{BB962C8B-B14F-4D97-AF65-F5344CB8AC3E}">
        <p14:creationId xmlns:p14="http://schemas.microsoft.com/office/powerpoint/2010/main" val="3920324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have entered all your information for registration part 2, a Confirm Registration Data window appears so you can confirm your registration information.  Please review this information for accuracy. If all information is correct, click Submit. If any information is incorrect, click Cancel and you will be returned to the registration part 2 page to make any necessary corrections.</a:t>
            </a:r>
          </a:p>
        </p:txBody>
      </p:sp>
      <p:sp>
        <p:nvSpPr>
          <p:cNvPr id="4" name="Slide Number Placeholder 3"/>
          <p:cNvSpPr>
            <a:spLocks noGrp="1"/>
          </p:cNvSpPr>
          <p:nvPr>
            <p:ph type="sldNum" sz="quarter" idx="5"/>
          </p:nvPr>
        </p:nvSpPr>
        <p:spPr/>
        <p:txBody>
          <a:bodyPr/>
          <a:lstStyle/>
          <a:p>
            <a:fld id="{B8EEDFA5-D8F2-4A7A-8C0D-C125C7D2DB5C}" type="slidenum">
              <a:rPr lang="en-US" smtClean="0"/>
              <a:t>13</a:t>
            </a:fld>
            <a:endParaRPr lang="en-US"/>
          </a:p>
        </p:txBody>
      </p:sp>
    </p:spTree>
    <p:extLst>
      <p:ext uri="{BB962C8B-B14F-4D97-AF65-F5344CB8AC3E}">
        <p14:creationId xmlns:p14="http://schemas.microsoft.com/office/powerpoint/2010/main" val="18038645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The next step is to set up and answer 3 security questions. The first two questions are drop down lists where you select a question and fill in the answer. The third question is where you fill in both the question and answer. It is important to note that all questions and answers are case sensitive for future use. Then click submit. Once you click submit, you will be redirected to the NCID login page. Please enter your NCID username and password to log into your DCDEE WORKS account.   </a:t>
            </a:r>
          </a:p>
          <a:p>
            <a:pPr defTabSz="931774">
              <a:defRPr/>
            </a:pPr>
            <a:endParaRPr lang="en-US" dirty="0"/>
          </a:p>
          <a:p>
            <a:pPr defTabSz="931774">
              <a:defRPr/>
            </a:pPr>
            <a:r>
              <a:rPr lang="en-US" dirty="0"/>
              <a:t>NOTE: Please save your security questions and answers in a secure location in the event you become locked out of your DCDEE WORKS account. </a:t>
            </a:r>
          </a:p>
          <a:p>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14</a:t>
            </a:fld>
            <a:endParaRPr lang="en-US"/>
          </a:p>
        </p:txBody>
      </p:sp>
    </p:spTree>
    <p:extLst>
      <p:ext uri="{BB962C8B-B14F-4D97-AF65-F5344CB8AC3E}">
        <p14:creationId xmlns:p14="http://schemas.microsoft.com/office/powerpoint/2010/main" val="37658213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Log into DCDEE WORKS (</a:t>
            </a:r>
            <a:r>
              <a:rPr lang="en-US" u="sng" dirty="0">
                <a:hlinkClick r:id="rId3"/>
              </a:rPr>
              <a:t>https://www.dcdee.works.nc.gov</a:t>
            </a:r>
            <a:r>
              <a:rPr lang="en-US" dirty="0"/>
              <a:t>) and your home page will appear. The home page displays the information filled out during registration. Your WFID number is displayed in the upper right corner of the screen and in the applicant information section. This will be either your existing WFID number or, if you are a new applicant to the Workforce Education Unit, a new system – generated WFID number. </a:t>
            </a:r>
          </a:p>
          <a:p>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15</a:t>
            </a:fld>
            <a:endParaRPr lang="en-US"/>
          </a:p>
        </p:txBody>
      </p:sp>
    </p:spTree>
    <p:extLst>
      <p:ext uri="{BB962C8B-B14F-4D97-AF65-F5344CB8AC3E}">
        <p14:creationId xmlns:p14="http://schemas.microsoft.com/office/powerpoint/2010/main" val="2173973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Home page (tab located on the left in the navigation bar) documents your personal information: WFID, Full Name, Last Four of SSN, Date of Birth, Email, Home and Cell Phone, Primary Address and County. Once the Workforce Education Unit staff member evaluates your education documentation, any certificates, status and/or return letters can be viewed from your Home page. </a:t>
            </a:r>
          </a:p>
        </p:txBody>
      </p:sp>
      <p:sp>
        <p:nvSpPr>
          <p:cNvPr id="4" name="Slide Number Placeholder 3"/>
          <p:cNvSpPr>
            <a:spLocks noGrp="1"/>
          </p:cNvSpPr>
          <p:nvPr>
            <p:ph type="sldNum" sz="quarter" idx="10"/>
          </p:nvPr>
        </p:nvSpPr>
        <p:spPr/>
        <p:txBody>
          <a:bodyPr/>
          <a:lstStyle/>
          <a:p>
            <a:fld id="{B8EEDFA5-D8F2-4A7A-8C0D-C125C7D2DB5C}" type="slidenum">
              <a:rPr lang="en-US" smtClean="0"/>
              <a:t>16</a:t>
            </a:fld>
            <a:endParaRPr lang="en-US"/>
          </a:p>
        </p:txBody>
      </p:sp>
    </p:spTree>
    <p:extLst>
      <p:ext uri="{BB962C8B-B14F-4D97-AF65-F5344CB8AC3E}">
        <p14:creationId xmlns:p14="http://schemas.microsoft.com/office/powerpoint/2010/main" val="17532894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choose to change any personal information, click the down arrow next to your NCID and choose My Profile. This can be found in the upper right corner of the screen on the home page. Remember to click the submit button or the changes will not be saved. If you change your email address, DCDEE WORKS will send a confirmation email to the new email address. Click the link in the confirmation email and you will be returned to your home page.</a:t>
            </a:r>
          </a:p>
        </p:txBody>
      </p:sp>
      <p:sp>
        <p:nvSpPr>
          <p:cNvPr id="4" name="Slide Number Placeholder 3"/>
          <p:cNvSpPr>
            <a:spLocks noGrp="1"/>
          </p:cNvSpPr>
          <p:nvPr>
            <p:ph type="sldNum" sz="quarter" idx="10"/>
          </p:nvPr>
        </p:nvSpPr>
        <p:spPr/>
        <p:txBody>
          <a:bodyPr/>
          <a:lstStyle/>
          <a:p>
            <a:fld id="{B8EEDFA5-D8F2-4A7A-8C0D-C125C7D2DB5C}" type="slidenum">
              <a:rPr lang="en-US" smtClean="0"/>
              <a:t>17</a:t>
            </a:fld>
            <a:endParaRPr lang="en-US"/>
          </a:p>
        </p:txBody>
      </p:sp>
    </p:spTree>
    <p:extLst>
      <p:ext uri="{BB962C8B-B14F-4D97-AF65-F5344CB8AC3E}">
        <p14:creationId xmlns:p14="http://schemas.microsoft.com/office/powerpoint/2010/main" val="20402961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Click Positions to view position requirements, electronically apply for one or more positions and/or upload education documents. For example, this image is displaying the requirements for the Early Childhood Administrator. </a:t>
            </a:r>
          </a:p>
          <a:p>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18</a:t>
            </a:fld>
            <a:endParaRPr lang="en-US"/>
          </a:p>
        </p:txBody>
      </p:sp>
    </p:spTree>
    <p:extLst>
      <p:ext uri="{BB962C8B-B14F-4D97-AF65-F5344CB8AC3E}">
        <p14:creationId xmlns:p14="http://schemas.microsoft.com/office/powerpoint/2010/main" val="15997908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order to electronically apply for any position, under positions click on Apply/Upload. The example above is demonstrating the electronic application process for Lead Teacher, NC Early Childhood Credential (NCECC) and Group Leader. Check the box to apply for Lead Teacher, the North Carolina Early Childhood Credential (NCECC) certificate and Group Leader positions.  Electronic applications submitted to the Workforce Education Unit will not be viewable in your DCDEE WORKS account. </a:t>
            </a:r>
          </a:p>
          <a:p>
            <a:endParaRPr lang="en-US" dirty="0"/>
          </a:p>
          <a:p>
            <a:r>
              <a:rPr lang="en-US" dirty="0"/>
              <a:t>All documents uploaded into DCDEE WORKS must be in </a:t>
            </a:r>
            <a:r>
              <a:rPr lang="en-US" b="1" dirty="0"/>
              <a:t>.pdf</a:t>
            </a:r>
            <a:r>
              <a:rPr lang="en-US" dirty="0"/>
              <a:t> format. Please verify documents are scanned appropriately and are legible before uploading into your DCDEE WORKS account. Illegible documents will delay processing of your education evaluation. Please search "</a:t>
            </a:r>
            <a:r>
              <a:rPr lang="en-US" b="1" dirty="0"/>
              <a:t>pdf</a:t>
            </a:r>
            <a:r>
              <a:rPr lang="en-US" dirty="0"/>
              <a:t>" in your internet browser for more information concerning this file format. Uploaded file size is limited to 2MB (Megabytes). Any attempt to upload a file larger than 2MB will result in an error.</a:t>
            </a:r>
          </a:p>
          <a:p>
            <a:r>
              <a:rPr lang="en-US" dirty="0"/>
              <a:t>The total megabytes of a document will be determined by the type of upload. Documents containing graphics may use more megabytes than a text only document.  </a:t>
            </a:r>
          </a:p>
          <a:p>
            <a:endParaRPr lang="en-US" dirty="0"/>
          </a:p>
          <a:p>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19</a:t>
            </a:fld>
            <a:endParaRPr lang="en-US"/>
          </a:p>
        </p:txBody>
      </p:sp>
    </p:spTree>
    <p:extLst>
      <p:ext uri="{BB962C8B-B14F-4D97-AF65-F5344CB8AC3E}">
        <p14:creationId xmlns:p14="http://schemas.microsoft.com/office/powerpoint/2010/main" val="3851783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The following tips have been provided to assist you when accessing DCDEE WORKS. </a:t>
            </a:r>
            <a:endParaRPr lang="en-US" dirty="0"/>
          </a:p>
          <a:p>
            <a:pPr marL="171450" indent="-171450">
              <a:buFont typeface="Arial" panose="020B0604020202020204" pitchFamily="34" charset="0"/>
              <a:buChar char="•"/>
            </a:pPr>
            <a:r>
              <a:rPr lang="en-US" dirty="0"/>
              <a:t>You can increase the font size of the text by using  the zoom slider  at the bottom right hand side of your screen. </a:t>
            </a:r>
          </a:p>
          <a:p>
            <a:pPr marL="171450" indent="-171450">
              <a:buFont typeface="Arial" panose="020B0604020202020204" pitchFamily="34" charset="0"/>
              <a:buChar char="•"/>
            </a:pPr>
            <a:r>
              <a:rPr lang="en-US" dirty="0"/>
              <a:t>You can log out of DCDEE WORKS at any time. Please note that unsaved changes will not be retained when you log out. </a:t>
            </a:r>
          </a:p>
          <a:p>
            <a:pPr marL="171450" indent="-171450">
              <a:buFont typeface="Arial" panose="020B0604020202020204" pitchFamily="34" charset="0"/>
              <a:buChar char="•"/>
            </a:pPr>
            <a:r>
              <a:rPr lang="en-US" dirty="0"/>
              <a:t>For additional questions, please contact DCDEE WORKS Technical  Assistance 919-814-6350 or email your inquiries to dcdee.works@dhhs.nc.gov </a:t>
            </a:r>
          </a:p>
          <a:p>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2</a:t>
            </a:fld>
            <a:endParaRPr lang="en-US"/>
          </a:p>
        </p:txBody>
      </p:sp>
    </p:spTree>
    <p:extLst>
      <p:ext uri="{BB962C8B-B14F-4D97-AF65-F5344CB8AC3E}">
        <p14:creationId xmlns:p14="http://schemas.microsoft.com/office/powerpoint/2010/main" val="42084227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To upload a document, click the “+ Add File” button in the lower right corner. For more information about pdf files, please enter pdf in your internet search engine. Select a file type from the dropdown menu. To submit required education documents for Group Leader, we are going to select and upload the “Basic School Age Care (BSAC) certificate”. Browse for the specific file to attach. If you change your mind and need to delete your selection, click the small trash can icon on the right. When you are ready, click the submit button, or click the cancel button to cancel all changes made on this page.  Education documents sent electronically to the Workforce </a:t>
            </a:r>
            <a:r>
              <a:rPr lang="en-US"/>
              <a:t>Education Unit </a:t>
            </a:r>
            <a:r>
              <a:rPr lang="en-US" dirty="0"/>
              <a:t>will not be viewable in your DCDEE WORKS account. </a:t>
            </a:r>
          </a:p>
          <a:p>
            <a:r>
              <a:rPr lang="en-US" dirty="0"/>
              <a:t>Next, upload your Basic School Age Care (BSAC) certificate. </a:t>
            </a:r>
          </a:p>
        </p:txBody>
      </p:sp>
      <p:sp>
        <p:nvSpPr>
          <p:cNvPr id="4" name="Slide Number Placeholder 3"/>
          <p:cNvSpPr>
            <a:spLocks noGrp="1"/>
          </p:cNvSpPr>
          <p:nvPr>
            <p:ph type="sldNum" sz="quarter" idx="10"/>
          </p:nvPr>
        </p:nvSpPr>
        <p:spPr/>
        <p:txBody>
          <a:bodyPr/>
          <a:lstStyle/>
          <a:p>
            <a:fld id="{B8EEDFA5-D8F2-4A7A-8C0D-C125C7D2DB5C}" type="slidenum">
              <a:rPr lang="en-US" smtClean="0"/>
              <a:t>20</a:t>
            </a:fld>
            <a:endParaRPr lang="en-US"/>
          </a:p>
        </p:txBody>
      </p:sp>
    </p:spTree>
    <p:extLst>
      <p:ext uri="{BB962C8B-B14F-4D97-AF65-F5344CB8AC3E}">
        <p14:creationId xmlns:p14="http://schemas.microsoft.com/office/powerpoint/2010/main" val="6943599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clicking the submit button, a confirm submission popup will appear asking you to confirm your position(s) submitted and/or education documentation uploaded. Clicking confirm on the popup takes you to an application confirmation page that recaps your applications, uploaded education documents, and instructions for next steps. </a:t>
            </a:r>
          </a:p>
          <a:p>
            <a:r>
              <a:rPr lang="en-US" dirty="0"/>
              <a:t>NOTE: The Application Confirmation page can be printed for your records. </a:t>
            </a:r>
          </a:p>
          <a:p>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21</a:t>
            </a:fld>
            <a:endParaRPr lang="en-US"/>
          </a:p>
        </p:txBody>
      </p:sp>
    </p:spTree>
    <p:extLst>
      <p:ext uri="{BB962C8B-B14F-4D97-AF65-F5344CB8AC3E}">
        <p14:creationId xmlns:p14="http://schemas.microsoft.com/office/powerpoint/2010/main" val="42738326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Click Education Background to see your education information. Any awarded certificates, diplomas and/or degrees documented on an official transcript from an accredited community college, college and/or university will be documented in this page during the education evaluation by the Workforce Education Unit. For example, you may have a college certificate in Early Childhood Education and a four-year degree in Child Care Administration.</a:t>
            </a:r>
          </a:p>
          <a:p>
            <a:pPr defTabSz="931774">
              <a:defRPr/>
            </a:pPr>
            <a:endParaRPr lang="en-US" dirty="0"/>
          </a:p>
          <a:p>
            <a:pPr defTabSz="931774">
              <a:defRPr/>
            </a:pPr>
            <a:r>
              <a:rPr lang="en-US" dirty="0"/>
              <a:t>Note: Only Workforce Education Unit staff can edit this section.</a:t>
            </a:r>
          </a:p>
        </p:txBody>
      </p:sp>
      <p:sp>
        <p:nvSpPr>
          <p:cNvPr id="4" name="Slide Number Placeholder 3"/>
          <p:cNvSpPr>
            <a:spLocks noGrp="1"/>
          </p:cNvSpPr>
          <p:nvPr>
            <p:ph type="sldNum" sz="quarter" idx="10"/>
          </p:nvPr>
        </p:nvSpPr>
        <p:spPr/>
        <p:txBody>
          <a:bodyPr/>
          <a:lstStyle/>
          <a:p>
            <a:fld id="{B8EEDFA5-D8F2-4A7A-8C0D-C125C7D2DB5C}" type="slidenum">
              <a:rPr lang="en-US" smtClean="0"/>
              <a:t>22</a:t>
            </a:fld>
            <a:endParaRPr lang="en-US"/>
          </a:p>
        </p:txBody>
      </p:sp>
    </p:spTree>
    <p:extLst>
      <p:ext uri="{BB962C8B-B14F-4D97-AF65-F5344CB8AC3E}">
        <p14:creationId xmlns:p14="http://schemas.microsoft.com/office/powerpoint/2010/main" val="26904129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Facility Association to identify the facility or facilities at which you are employed. </a:t>
            </a:r>
          </a:p>
        </p:txBody>
      </p:sp>
      <p:sp>
        <p:nvSpPr>
          <p:cNvPr id="4" name="Slide Number Placeholder 3"/>
          <p:cNvSpPr>
            <a:spLocks noGrp="1"/>
          </p:cNvSpPr>
          <p:nvPr>
            <p:ph type="sldNum" sz="quarter" idx="10"/>
          </p:nvPr>
        </p:nvSpPr>
        <p:spPr/>
        <p:txBody>
          <a:bodyPr/>
          <a:lstStyle/>
          <a:p>
            <a:fld id="{B8EEDFA5-D8F2-4A7A-8C0D-C125C7D2DB5C}" type="slidenum">
              <a:rPr lang="en-US" smtClean="0"/>
              <a:t>23</a:t>
            </a:fld>
            <a:endParaRPr lang="en-US"/>
          </a:p>
        </p:txBody>
      </p:sp>
    </p:spTree>
    <p:extLst>
      <p:ext uri="{BB962C8B-B14F-4D97-AF65-F5344CB8AC3E}">
        <p14:creationId xmlns:p14="http://schemas.microsoft.com/office/powerpoint/2010/main" val="32124399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create a Facility Association, click the "+Add" button on the right. Enter at least 3 characters of any part of the Facility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ID# or Facility Name. Select the desired facility and click the blue "+Add" button. The facility information will display. </a:t>
            </a:r>
          </a:p>
          <a:p>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24</a:t>
            </a:fld>
            <a:endParaRPr lang="en-US"/>
          </a:p>
        </p:txBody>
      </p:sp>
    </p:spTree>
    <p:extLst>
      <p:ext uri="{BB962C8B-B14F-4D97-AF65-F5344CB8AC3E}">
        <p14:creationId xmlns:p14="http://schemas.microsoft.com/office/powerpoint/2010/main" val="42108574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the "Edit" button in the upper right corner to document more information about your specific position within that facility. Check all that apply. Note the checkbox in the lower left indicates that you are an employee at this facility. Once you have verified your facility information, click the "Save" button in the lower right corner. </a:t>
            </a:r>
          </a:p>
        </p:txBody>
      </p:sp>
      <p:sp>
        <p:nvSpPr>
          <p:cNvPr id="4" name="Slide Number Placeholder 3"/>
          <p:cNvSpPr>
            <a:spLocks noGrp="1"/>
          </p:cNvSpPr>
          <p:nvPr>
            <p:ph type="sldNum" sz="quarter" idx="10"/>
          </p:nvPr>
        </p:nvSpPr>
        <p:spPr/>
        <p:txBody>
          <a:bodyPr/>
          <a:lstStyle/>
          <a:p>
            <a:fld id="{B8EEDFA5-D8F2-4A7A-8C0D-C125C7D2DB5C}" type="slidenum">
              <a:rPr lang="en-US" smtClean="0"/>
              <a:t>25</a:t>
            </a:fld>
            <a:endParaRPr lang="en-US"/>
          </a:p>
        </p:txBody>
      </p:sp>
    </p:spTree>
    <p:extLst>
      <p:ext uri="{BB962C8B-B14F-4D97-AF65-F5344CB8AC3E}">
        <p14:creationId xmlns:p14="http://schemas.microsoft.com/office/powerpoint/2010/main" val="36154790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Your Facility Association is now listed and can be viewed at any time by clicking the Status hyperlink. </a:t>
            </a:r>
          </a:p>
          <a:p>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26</a:t>
            </a:fld>
            <a:endParaRPr lang="en-US"/>
          </a:p>
        </p:txBody>
      </p:sp>
    </p:spTree>
    <p:extLst>
      <p:ext uri="{BB962C8B-B14F-4D97-AF65-F5344CB8AC3E}">
        <p14:creationId xmlns:p14="http://schemas.microsoft.com/office/powerpoint/2010/main" val="35478151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NOTE: The facility status refers to the facility license status and not your status as an employee at that facility. </a:t>
            </a:r>
          </a:p>
          <a:p>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27</a:t>
            </a:fld>
            <a:endParaRPr lang="en-US"/>
          </a:p>
        </p:txBody>
      </p:sp>
    </p:spTree>
    <p:extLst>
      <p:ext uri="{BB962C8B-B14F-4D97-AF65-F5344CB8AC3E}">
        <p14:creationId xmlns:p14="http://schemas.microsoft.com/office/powerpoint/2010/main" val="3195444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status letter, return letter and/or certificate is generated in DCDEE WORKS, you will receive an email notifying you that a new document is available and a link to DCDEE WORKS will be provided.  </a:t>
            </a:r>
          </a:p>
          <a:p>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28</a:t>
            </a:fld>
            <a:endParaRPr lang="en-US"/>
          </a:p>
        </p:txBody>
      </p:sp>
    </p:spTree>
    <p:extLst>
      <p:ext uri="{BB962C8B-B14F-4D97-AF65-F5344CB8AC3E}">
        <p14:creationId xmlns:p14="http://schemas.microsoft.com/office/powerpoint/2010/main" val="17469816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Any return letters, status letters and/or certificates will be displayed on your home page. A status letter notifies you that you meet the educational requirements for your positions. A return letter notifies you that additional information is required in order to qualify for the requested positions. The next slides provide an example of each of these documents. To log out, click the logout menu option under your NCID User ID. </a:t>
            </a:r>
          </a:p>
          <a:p>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29</a:t>
            </a:fld>
            <a:endParaRPr lang="en-US"/>
          </a:p>
        </p:txBody>
      </p:sp>
    </p:spTree>
    <p:extLst>
      <p:ext uri="{BB962C8B-B14F-4D97-AF65-F5344CB8AC3E}">
        <p14:creationId xmlns:p14="http://schemas.microsoft.com/office/powerpoint/2010/main" val="299678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solidFill>
                  <a:schemeClr val="accent1">
                    <a:lumMod val="75000"/>
                  </a:schemeClr>
                </a:solidFill>
              </a:rPr>
              <a:t>Let’s start the registration! You will need to have a valid North Carolina Identity Management (NCID) username and password. If you do not have one, please register at </a:t>
            </a:r>
            <a:r>
              <a:rPr lang="en-US" u="sng" dirty="0">
                <a:hlinkClick r:id="rId3"/>
              </a:rPr>
              <a:t>https://ncid.nc.gov/ncidsspr</a:t>
            </a:r>
            <a:r>
              <a:rPr lang="en-US" dirty="0"/>
              <a:t> </a:t>
            </a:r>
            <a:r>
              <a:rPr lang="en-US" dirty="0">
                <a:solidFill>
                  <a:schemeClr val="accent1">
                    <a:lumMod val="75000"/>
                  </a:schemeClr>
                </a:solidFill>
              </a:rPr>
              <a:t>or click on Register as shown above.  </a:t>
            </a:r>
          </a:p>
          <a:p>
            <a:pPr defTabSz="931774">
              <a:defRPr/>
            </a:pPr>
            <a:endParaRPr lang="en-US" dirty="0">
              <a:solidFill>
                <a:schemeClr val="accent1">
                  <a:lumMod val="75000"/>
                </a:schemeClr>
              </a:solidFill>
            </a:endParaRPr>
          </a:p>
          <a:p>
            <a:r>
              <a:rPr lang="en-US" dirty="0">
                <a:solidFill>
                  <a:schemeClr val="accent1">
                    <a:lumMod val="75000"/>
                  </a:schemeClr>
                </a:solidFill>
              </a:rPr>
              <a:t>NOTE: Please save your NCID username, password,</a:t>
            </a:r>
            <a:r>
              <a:rPr lang="en-US" dirty="0">
                <a:solidFill>
                  <a:schemeClr val="accent1">
                    <a:lumMod val="75000"/>
                  </a:schemeClr>
                </a:solidFill>
                <a:highlight>
                  <a:srgbClr val="FFFF00"/>
                </a:highlight>
              </a:rPr>
              <a:t> </a:t>
            </a:r>
            <a:r>
              <a:rPr lang="en-US" dirty="0">
                <a:solidFill>
                  <a:schemeClr val="accent1">
                    <a:lumMod val="75000"/>
                  </a:schemeClr>
                </a:solidFill>
              </a:rPr>
              <a:t>security questions and answers in a secure location, in the event your become locked out of your DCDEE WORKS account. </a:t>
            </a:r>
          </a:p>
          <a:p>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3</a:t>
            </a:fld>
            <a:endParaRPr lang="en-US"/>
          </a:p>
        </p:txBody>
      </p:sp>
    </p:spTree>
    <p:extLst>
      <p:ext uri="{BB962C8B-B14F-4D97-AF65-F5344CB8AC3E}">
        <p14:creationId xmlns:p14="http://schemas.microsoft.com/office/powerpoint/2010/main" val="37518155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Sample Status Letter</a:t>
            </a:r>
          </a:p>
        </p:txBody>
      </p:sp>
      <p:sp>
        <p:nvSpPr>
          <p:cNvPr id="4" name="Slide Number Placeholder 3"/>
          <p:cNvSpPr>
            <a:spLocks noGrp="1"/>
          </p:cNvSpPr>
          <p:nvPr>
            <p:ph type="sldNum" sz="quarter" idx="10"/>
          </p:nvPr>
        </p:nvSpPr>
        <p:spPr/>
        <p:txBody>
          <a:bodyPr/>
          <a:lstStyle/>
          <a:p>
            <a:fld id="{B8EEDFA5-D8F2-4A7A-8C0D-C125C7D2DB5C}" type="slidenum">
              <a:rPr lang="en-US" smtClean="0"/>
              <a:t>30</a:t>
            </a:fld>
            <a:endParaRPr lang="en-US"/>
          </a:p>
        </p:txBody>
      </p:sp>
    </p:spTree>
    <p:extLst>
      <p:ext uri="{BB962C8B-B14F-4D97-AF65-F5344CB8AC3E}">
        <p14:creationId xmlns:p14="http://schemas.microsoft.com/office/powerpoint/2010/main" val="4031779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Sample Return Letter</a:t>
            </a:r>
          </a:p>
          <a:p>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31</a:t>
            </a:fld>
            <a:endParaRPr lang="en-US"/>
          </a:p>
        </p:txBody>
      </p:sp>
    </p:spTree>
    <p:extLst>
      <p:ext uri="{BB962C8B-B14F-4D97-AF65-F5344CB8AC3E}">
        <p14:creationId xmlns:p14="http://schemas.microsoft.com/office/powerpoint/2010/main" val="1626416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Sample Certificate</a:t>
            </a:r>
          </a:p>
        </p:txBody>
      </p:sp>
      <p:sp>
        <p:nvSpPr>
          <p:cNvPr id="4" name="Slide Number Placeholder 3"/>
          <p:cNvSpPr>
            <a:spLocks noGrp="1"/>
          </p:cNvSpPr>
          <p:nvPr>
            <p:ph type="sldNum" sz="quarter" idx="10"/>
          </p:nvPr>
        </p:nvSpPr>
        <p:spPr/>
        <p:txBody>
          <a:bodyPr/>
          <a:lstStyle/>
          <a:p>
            <a:fld id="{B8EEDFA5-D8F2-4A7A-8C0D-C125C7D2DB5C}" type="slidenum">
              <a:rPr lang="en-US" smtClean="0"/>
              <a:t>32</a:t>
            </a:fld>
            <a:endParaRPr lang="en-US"/>
          </a:p>
        </p:txBody>
      </p:sp>
    </p:spTree>
    <p:extLst>
      <p:ext uri="{BB962C8B-B14F-4D97-AF65-F5344CB8AC3E}">
        <p14:creationId xmlns:p14="http://schemas.microsoft.com/office/powerpoint/2010/main" val="28825878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endParaRPr>
          </a:p>
          <a:p>
            <a:pPr lvl="1"/>
            <a:r>
              <a:rPr lang="en-US" sz="1200" kern="1200" dirty="0">
                <a:solidFill>
                  <a:schemeClr val="tx1"/>
                </a:solidFill>
                <a:effectLst/>
                <a:latin typeface="+mn-lt"/>
                <a:ea typeface="+mn-ea"/>
                <a:cs typeface="+mn-cs"/>
              </a:rPr>
              <a:t>Thank you for viewing the Division of Child Development and Early Education (DCDEE) Workforce Online Reporting and Knowledge System (WORKS) Training Simulator Step-by-Step Instructions. </a:t>
            </a:r>
          </a:p>
          <a:p>
            <a:endParaRPr lang="en-US" dirty="0"/>
          </a:p>
        </p:txBody>
      </p:sp>
      <p:sp>
        <p:nvSpPr>
          <p:cNvPr id="4" name="Slide Number Placeholder 3"/>
          <p:cNvSpPr>
            <a:spLocks noGrp="1"/>
          </p:cNvSpPr>
          <p:nvPr>
            <p:ph type="sldNum" sz="quarter" idx="5"/>
          </p:nvPr>
        </p:nvSpPr>
        <p:spPr/>
        <p:txBody>
          <a:bodyPr/>
          <a:lstStyle/>
          <a:p>
            <a:fld id="{B8EEDFA5-D8F2-4A7A-8C0D-C125C7D2DB5C}" type="slidenum">
              <a:rPr lang="en-US" smtClean="0"/>
              <a:t>33</a:t>
            </a:fld>
            <a:endParaRPr lang="en-US"/>
          </a:p>
        </p:txBody>
      </p:sp>
    </p:spTree>
    <p:extLst>
      <p:ext uri="{BB962C8B-B14F-4D97-AF65-F5344CB8AC3E}">
        <p14:creationId xmlns:p14="http://schemas.microsoft.com/office/powerpoint/2010/main" val="2244877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Register as an individual and follow the steps to complete registration. If you have any questions during this process, please contact North Carolina Identity Management (NCID) at 919-754-6000 or Toll Free 1-800-722-3946 or via email at </a:t>
            </a:r>
            <a:r>
              <a:rPr lang="en-US" sz="1200" u="sng" kern="1200" dirty="0">
                <a:solidFill>
                  <a:schemeClr val="tx1"/>
                </a:solidFill>
                <a:effectLst/>
                <a:latin typeface="+mn-lt"/>
                <a:ea typeface="+mn-ea"/>
                <a:cs typeface="+mn-cs"/>
                <a:hlinkClick r:id="rId3"/>
              </a:rPr>
              <a:t>dit.incidents@its.nc.gov</a:t>
            </a:r>
            <a:r>
              <a:rPr lang="en-US" sz="1200" kern="1200" dirty="0">
                <a:solidFill>
                  <a:schemeClr val="tx1"/>
                </a:solidFill>
                <a:effectLst/>
                <a:latin typeface="+mn-lt"/>
                <a:ea typeface="+mn-ea"/>
                <a:cs typeface="+mn-cs"/>
              </a:rPr>
              <a:t> </a:t>
            </a:r>
            <a:r>
              <a:rPr lang="en-US" dirty="0"/>
              <a:t>Monday – Friday 8:00 AM - 5:00 PM. </a:t>
            </a:r>
          </a:p>
        </p:txBody>
      </p:sp>
      <p:sp>
        <p:nvSpPr>
          <p:cNvPr id="4" name="Slide Number Placeholder 3"/>
          <p:cNvSpPr>
            <a:spLocks noGrp="1"/>
          </p:cNvSpPr>
          <p:nvPr>
            <p:ph type="sldNum" sz="quarter" idx="10"/>
          </p:nvPr>
        </p:nvSpPr>
        <p:spPr/>
        <p:txBody>
          <a:bodyPr/>
          <a:lstStyle/>
          <a:p>
            <a:fld id="{B8EEDFA5-D8F2-4A7A-8C0D-C125C7D2DB5C}" type="slidenum">
              <a:rPr lang="en-US" smtClean="0"/>
              <a:t>4</a:t>
            </a:fld>
            <a:endParaRPr lang="en-US"/>
          </a:p>
        </p:txBody>
      </p:sp>
    </p:spTree>
    <p:extLst>
      <p:ext uri="{BB962C8B-B14F-4D97-AF65-F5344CB8AC3E}">
        <p14:creationId xmlns:p14="http://schemas.microsoft.com/office/powerpoint/2010/main" val="3263751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After creating your NCID, you will need to create your DCDEE WORKS account. To create your DCDEE WORKS account, go to </a:t>
            </a:r>
            <a:r>
              <a:rPr lang="en-US" dirty="0">
                <a:hlinkClick r:id="rId3"/>
              </a:rPr>
              <a:t>https://www.ncchildcare.nc.gov</a:t>
            </a:r>
            <a:r>
              <a:rPr lang="en-US" dirty="0"/>
              <a:t> , click Provider and scroll down and click on the DCDEE WORKS tab. </a:t>
            </a:r>
          </a:p>
          <a:p>
            <a:pPr defTabSz="931774">
              <a:defRPr/>
            </a:pPr>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5</a:t>
            </a:fld>
            <a:endParaRPr lang="en-US"/>
          </a:p>
        </p:txBody>
      </p:sp>
    </p:spTree>
    <p:extLst>
      <p:ext uri="{BB962C8B-B14F-4D97-AF65-F5344CB8AC3E}">
        <p14:creationId xmlns:p14="http://schemas.microsoft.com/office/powerpoint/2010/main" val="3302279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Scroll down to the bottom of the page and click DCDEE WORKS logon or you can login by entering </a:t>
            </a:r>
            <a:r>
              <a:rPr lang="en-US" sz="1200" u="sng" kern="1200" dirty="0">
                <a:solidFill>
                  <a:schemeClr val="tx1"/>
                </a:solidFill>
                <a:effectLst/>
                <a:latin typeface="+mn-lt"/>
                <a:ea typeface="+mn-ea"/>
                <a:cs typeface="+mn-cs"/>
                <a:hlinkClick r:id="rId3"/>
              </a:rPr>
              <a:t>https://www.dcdee.works.nc.gov</a:t>
            </a:r>
            <a:r>
              <a:rPr lang="en-US" dirty="0"/>
              <a:t> in your web browser.  </a:t>
            </a:r>
          </a:p>
          <a:p>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6</a:t>
            </a:fld>
            <a:endParaRPr lang="en-US"/>
          </a:p>
        </p:txBody>
      </p:sp>
    </p:spTree>
    <p:extLst>
      <p:ext uri="{BB962C8B-B14F-4D97-AF65-F5344CB8AC3E}">
        <p14:creationId xmlns:p14="http://schemas.microsoft.com/office/powerpoint/2010/main" val="2182385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Type in your NCID username and password to login and create your DCDEE WORKS account. </a:t>
            </a:r>
          </a:p>
          <a:p>
            <a:endParaRPr lang="en-US" dirty="0"/>
          </a:p>
          <a:p>
            <a:r>
              <a:rPr lang="en-US" dirty="0"/>
              <a:t>Note: Please utilize the Forgot Username, Forgot Password and Unlock Account tabs, if necessary. </a:t>
            </a:r>
          </a:p>
        </p:txBody>
      </p:sp>
      <p:sp>
        <p:nvSpPr>
          <p:cNvPr id="4" name="Slide Number Placeholder 3"/>
          <p:cNvSpPr>
            <a:spLocks noGrp="1"/>
          </p:cNvSpPr>
          <p:nvPr>
            <p:ph type="sldNum" sz="quarter" idx="10"/>
          </p:nvPr>
        </p:nvSpPr>
        <p:spPr/>
        <p:txBody>
          <a:bodyPr/>
          <a:lstStyle/>
          <a:p>
            <a:fld id="{B8EEDFA5-D8F2-4A7A-8C0D-C125C7D2DB5C}" type="slidenum">
              <a:rPr lang="en-US" smtClean="0"/>
              <a:t>7</a:t>
            </a:fld>
            <a:endParaRPr lang="en-US"/>
          </a:p>
        </p:txBody>
      </p:sp>
    </p:spTree>
    <p:extLst>
      <p:ext uri="{BB962C8B-B14F-4D97-AF65-F5344CB8AC3E}">
        <p14:creationId xmlns:p14="http://schemas.microsoft.com/office/powerpoint/2010/main" val="11971751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part 1 of the registration process. Your First Name, Last Name and Email Address are pre-populated from NCID. An asterisk indicates the fields that are required and must be filled in to proceed. </a:t>
            </a:r>
          </a:p>
          <a:p>
            <a:pPr lvl="0"/>
            <a:r>
              <a:rPr lang="en-US" dirty="0"/>
              <a:t>The Workforce Identification number (WFID number) is a unique identifier assigned to all Workforce Education Unit applicants.  Documentation mailed from the Workforce Education Unit contains your WFID number, such as Status or Return letters. If you know your WFID number, please enter it in the WFID number field. (Note: This step is optional). You are not required to have this information when registering, but your WFID number will assist DCDEE WORKS in identifying any previous educational information on file with the Workforce Education Unit. </a:t>
            </a:r>
          </a:p>
          <a:p>
            <a:pPr lvl="0"/>
            <a:r>
              <a:rPr lang="en-US" dirty="0"/>
              <a:t>The email address can be changed if needed. If your email address is changed, a confirm email field will display prompting you to re-enter your new email address. Both email addresses must match to proceed. Click the next button to move to the next step. </a:t>
            </a:r>
          </a:p>
          <a:p>
            <a:pPr lvl="0"/>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Your personal information will display in your DCDEE WORKS account based on how you enter your information into the required fields. </a:t>
            </a:r>
          </a:p>
          <a:p>
            <a:pPr lvl="0"/>
            <a:endParaRPr lang="en-US" dirty="0"/>
          </a:p>
          <a:p>
            <a:endParaRPr lang="en-US" dirty="0"/>
          </a:p>
        </p:txBody>
      </p:sp>
      <p:sp>
        <p:nvSpPr>
          <p:cNvPr id="4" name="Slide Number Placeholder 3"/>
          <p:cNvSpPr>
            <a:spLocks noGrp="1"/>
          </p:cNvSpPr>
          <p:nvPr>
            <p:ph type="sldNum" sz="quarter" idx="10"/>
          </p:nvPr>
        </p:nvSpPr>
        <p:spPr/>
        <p:txBody>
          <a:bodyPr/>
          <a:lstStyle/>
          <a:p>
            <a:fld id="{B8EEDFA5-D8F2-4A7A-8C0D-C125C7D2DB5C}" type="slidenum">
              <a:rPr lang="en-US" smtClean="0"/>
              <a:t>8</a:t>
            </a:fld>
            <a:endParaRPr lang="en-US"/>
          </a:p>
        </p:txBody>
      </p:sp>
    </p:spTree>
    <p:extLst>
      <p:ext uri="{BB962C8B-B14F-4D97-AF65-F5344CB8AC3E}">
        <p14:creationId xmlns:p14="http://schemas.microsoft.com/office/powerpoint/2010/main" val="159298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enter your information into the registration part 1 fields, click Next. A Confirm Registration Data window appears so you can confirm your registration information. Please review this information for accuracy. If all information is correct, click Next. If any information is incorrect, click Cancel and you will be returned to the registration part 1 page to make any necessary corrections.</a:t>
            </a:r>
          </a:p>
        </p:txBody>
      </p:sp>
      <p:sp>
        <p:nvSpPr>
          <p:cNvPr id="4" name="Slide Number Placeholder 3"/>
          <p:cNvSpPr>
            <a:spLocks noGrp="1"/>
          </p:cNvSpPr>
          <p:nvPr>
            <p:ph type="sldNum" sz="quarter" idx="5"/>
          </p:nvPr>
        </p:nvSpPr>
        <p:spPr/>
        <p:txBody>
          <a:bodyPr/>
          <a:lstStyle/>
          <a:p>
            <a:fld id="{B8EEDFA5-D8F2-4A7A-8C0D-C125C7D2DB5C}" type="slidenum">
              <a:rPr lang="en-US" smtClean="0"/>
              <a:t>9</a:t>
            </a:fld>
            <a:endParaRPr lang="en-US"/>
          </a:p>
        </p:txBody>
      </p:sp>
    </p:spTree>
    <p:extLst>
      <p:ext uri="{BB962C8B-B14F-4D97-AF65-F5344CB8AC3E}">
        <p14:creationId xmlns:p14="http://schemas.microsoft.com/office/powerpoint/2010/main" val="2164280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563F2-3452-4F0D-BD18-86D882E600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1E69C6D-B351-4EBA-80E1-4FC4F0BAD2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3D8CE92-40B9-4B0D-98E3-2A4BDDB9CC86}"/>
              </a:ext>
            </a:extLst>
          </p:cNvPr>
          <p:cNvSpPr>
            <a:spLocks noGrp="1"/>
          </p:cNvSpPr>
          <p:nvPr>
            <p:ph type="dt" sz="half" idx="10"/>
          </p:nvPr>
        </p:nvSpPr>
        <p:spPr/>
        <p:txBody>
          <a:bodyPr/>
          <a:lstStyle/>
          <a:p>
            <a:fld id="{C7702198-425D-464C-8783-EB1DB524755D}" type="datetimeFigureOut">
              <a:rPr lang="en-US" smtClean="0"/>
              <a:t>3/19/2019</a:t>
            </a:fld>
            <a:endParaRPr lang="en-US"/>
          </a:p>
        </p:txBody>
      </p:sp>
      <p:sp>
        <p:nvSpPr>
          <p:cNvPr id="5" name="Footer Placeholder 4">
            <a:extLst>
              <a:ext uri="{FF2B5EF4-FFF2-40B4-BE49-F238E27FC236}">
                <a16:creationId xmlns:a16="http://schemas.microsoft.com/office/drawing/2014/main" id="{0F75E6AF-69FF-46D3-9B18-32B976BDA9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0834BA-BE93-4688-9B39-0F8E383F5C81}"/>
              </a:ext>
            </a:extLst>
          </p:cNvPr>
          <p:cNvSpPr>
            <a:spLocks noGrp="1"/>
          </p:cNvSpPr>
          <p:nvPr>
            <p:ph type="sldNum" sz="quarter" idx="12"/>
          </p:nvPr>
        </p:nvSpPr>
        <p:spPr/>
        <p:txBody>
          <a:bodyPr/>
          <a:lstStyle/>
          <a:p>
            <a:fld id="{E884F39E-94A4-420F-A467-455CB2B1626B}" type="slidenum">
              <a:rPr lang="en-US" smtClean="0"/>
              <a:t>‹#›</a:t>
            </a:fld>
            <a:endParaRPr lang="en-US"/>
          </a:p>
        </p:txBody>
      </p:sp>
    </p:spTree>
    <p:extLst>
      <p:ext uri="{BB962C8B-B14F-4D97-AF65-F5344CB8AC3E}">
        <p14:creationId xmlns:p14="http://schemas.microsoft.com/office/powerpoint/2010/main" val="12151336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439F1-6EA9-4E17-8120-1EB9F3EA5F2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DDC5055-A80A-4137-9759-89B9C78E5C2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AC90D4-A89E-4623-95EF-20BAE5A150CD}"/>
              </a:ext>
            </a:extLst>
          </p:cNvPr>
          <p:cNvSpPr>
            <a:spLocks noGrp="1"/>
          </p:cNvSpPr>
          <p:nvPr>
            <p:ph type="dt" sz="half" idx="10"/>
          </p:nvPr>
        </p:nvSpPr>
        <p:spPr/>
        <p:txBody>
          <a:bodyPr/>
          <a:lstStyle/>
          <a:p>
            <a:fld id="{C7702198-425D-464C-8783-EB1DB524755D}" type="datetimeFigureOut">
              <a:rPr lang="en-US" smtClean="0"/>
              <a:t>3/19/2019</a:t>
            </a:fld>
            <a:endParaRPr lang="en-US"/>
          </a:p>
        </p:txBody>
      </p:sp>
      <p:sp>
        <p:nvSpPr>
          <p:cNvPr id="5" name="Footer Placeholder 4">
            <a:extLst>
              <a:ext uri="{FF2B5EF4-FFF2-40B4-BE49-F238E27FC236}">
                <a16:creationId xmlns:a16="http://schemas.microsoft.com/office/drawing/2014/main" id="{90A88CE2-BF0A-4351-9E0D-D6D77DB14A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40D8C8-1E25-4AFC-9041-D88AFE569C30}"/>
              </a:ext>
            </a:extLst>
          </p:cNvPr>
          <p:cNvSpPr>
            <a:spLocks noGrp="1"/>
          </p:cNvSpPr>
          <p:nvPr>
            <p:ph type="sldNum" sz="quarter" idx="12"/>
          </p:nvPr>
        </p:nvSpPr>
        <p:spPr/>
        <p:txBody>
          <a:bodyPr/>
          <a:lstStyle/>
          <a:p>
            <a:fld id="{E884F39E-94A4-420F-A467-455CB2B1626B}" type="slidenum">
              <a:rPr lang="en-US" smtClean="0"/>
              <a:t>‹#›</a:t>
            </a:fld>
            <a:endParaRPr lang="en-US"/>
          </a:p>
        </p:txBody>
      </p:sp>
    </p:spTree>
    <p:extLst>
      <p:ext uri="{BB962C8B-B14F-4D97-AF65-F5344CB8AC3E}">
        <p14:creationId xmlns:p14="http://schemas.microsoft.com/office/powerpoint/2010/main" val="2377491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DC51BFB-9940-401E-8084-71B116AF8ED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CA3D59E-D489-4A30-8611-C657EF4FD0D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CA1818-5662-4552-9BAE-6860E37D4B67}"/>
              </a:ext>
            </a:extLst>
          </p:cNvPr>
          <p:cNvSpPr>
            <a:spLocks noGrp="1"/>
          </p:cNvSpPr>
          <p:nvPr>
            <p:ph type="dt" sz="half" idx="10"/>
          </p:nvPr>
        </p:nvSpPr>
        <p:spPr/>
        <p:txBody>
          <a:bodyPr/>
          <a:lstStyle/>
          <a:p>
            <a:fld id="{C7702198-425D-464C-8783-EB1DB524755D}" type="datetimeFigureOut">
              <a:rPr lang="en-US" smtClean="0"/>
              <a:t>3/19/2019</a:t>
            </a:fld>
            <a:endParaRPr lang="en-US"/>
          </a:p>
        </p:txBody>
      </p:sp>
      <p:sp>
        <p:nvSpPr>
          <p:cNvPr id="5" name="Footer Placeholder 4">
            <a:extLst>
              <a:ext uri="{FF2B5EF4-FFF2-40B4-BE49-F238E27FC236}">
                <a16:creationId xmlns:a16="http://schemas.microsoft.com/office/drawing/2014/main" id="{6829F991-ABA9-40C3-A694-73FB063507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9EA076-EBED-4CDA-A08D-8DB7002EE9D4}"/>
              </a:ext>
            </a:extLst>
          </p:cNvPr>
          <p:cNvSpPr>
            <a:spLocks noGrp="1"/>
          </p:cNvSpPr>
          <p:nvPr>
            <p:ph type="sldNum" sz="quarter" idx="12"/>
          </p:nvPr>
        </p:nvSpPr>
        <p:spPr/>
        <p:txBody>
          <a:bodyPr/>
          <a:lstStyle/>
          <a:p>
            <a:fld id="{E884F39E-94A4-420F-A467-455CB2B1626B}" type="slidenum">
              <a:rPr lang="en-US" smtClean="0"/>
              <a:t>‹#›</a:t>
            </a:fld>
            <a:endParaRPr lang="en-US"/>
          </a:p>
        </p:txBody>
      </p:sp>
    </p:spTree>
    <p:extLst>
      <p:ext uri="{BB962C8B-B14F-4D97-AF65-F5344CB8AC3E}">
        <p14:creationId xmlns:p14="http://schemas.microsoft.com/office/powerpoint/2010/main" val="22731130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38B7B74-3CCD-4FD4-BD6D-0318B7CD380B}"/>
              </a:ext>
            </a:extLst>
          </p:cNvPr>
          <p:cNvSpPr>
            <a:spLocks noGrp="1"/>
          </p:cNvSpPr>
          <p:nvPr>
            <p:ph type="dt" sz="half" idx="10"/>
          </p:nvPr>
        </p:nvSpPr>
        <p:spPr/>
        <p:txBody>
          <a:bodyPr/>
          <a:lstStyle/>
          <a:p>
            <a:fld id="{C7702198-425D-464C-8783-EB1DB524755D}" type="datetimeFigureOut">
              <a:rPr lang="en-US" smtClean="0"/>
              <a:t>3/19/2019</a:t>
            </a:fld>
            <a:endParaRPr lang="en-US"/>
          </a:p>
        </p:txBody>
      </p:sp>
      <p:sp>
        <p:nvSpPr>
          <p:cNvPr id="3" name="Footer Placeholder 2">
            <a:extLst>
              <a:ext uri="{FF2B5EF4-FFF2-40B4-BE49-F238E27FC236}">
                <a16:creationId xmlns:a16="http://schemas.microsoft.com/office/drawing/2014/main" id="{004AFE20-7ACC-46ED-9FB1-7993F52F6A3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B5708AB-7F57-43C3-9E97-D70B35B522D1}"/>
              </a:ext>
            </a:extLst>
          </p:cNvPr>
          <p:cNvSpPr>
            <a:spLocks noGrp="1"/>
          </p:cNvSpPr>
          <p:nvPr>
            <p:ph type="sldNum" sz="quarter" idx="12"/>
          </p:nvPr>
        </p:nvSpPr>
        <p:spPr/>
        <p:txBody>
          <a:bodyPr/>
          <a:lstStyle/>
          <a:p>
            <a:fld id="{E884F39E-94A4-420F-A467-455CB2B1626B}" type="slidenum">
              <a:rPr lang="en-US" smtClean="0"/>
              <a:t>‹#›</a:t>
            </a:fld>
            <a:endParaRPr lang="en-US"/>
          </a:p>
        </p:txBody>
      </p:sp>
    </p:spTree>
    <p:extLst>
      <p:ext uri="{BB962C8B-B14F-4D97-AF65-F5344CB8AC3E}">
        <p14:creationId xmlns:p14="http://schemas.microsoft.com/office/powerpoint/2010/main" val="2489409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F785F-77D9-4C89-9502-ACF69D0DA70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5838BC-6F4F-4780-A39D-D8FF9BA0563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E782BF-2AB7-4B2C-A0DB-9A5F92976989}"/>
              </a:ext>
            </a:extLst>
          </p:cNvPr>
          <p:cNvSpPr>
            <a:spLocks noGrp="1"/>
          </p:cNvSpPr>
          <p:nvPr>
            <p:ph type="dt" sz="half" idx="10"/>
          </p:nvPr>
        </p:nvSpPr>
        <p:spPr/>
        <p:txBody>
          <a:bodyPr/>
          <a:lstStyle/>
          <a:p>
            <a:fld id="{C7702198-425D-464C-8783-EB1DB524755D}" type="datetimeFigureOut">
              <a:rPr lang="en-US" smtClean="0"/>
              <a:t>3/19/2019</a:t>
            </a:fld>
            <a:endParaRPr lang="en-US"/>
          </a:p>
        </p:txBody>
      </p:sp>
      <p:sp>
        <p:nvSpPr>
          <p:cNvPr id="5" name="Footer Placeholder 4">
            <a:extLst>
              <a:ext uri="{FF2B5EF4-FFF2-40B4-BE49-F238E27FC236}">
                <a16:creationId xmlns:a16="http://schemas.microsoft.com/office/drawing/2014/main" id="{6347C2F3-7519-42C2-B702-D45A5148FF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B7649C-9A70-46F0-9130-F1C90CB70325}"/>
              </a:ext>
            </a:extLst>
          </p:cNvPr>
          <p:cNvSpPr>
            <a:spLocks noGrp="1"/>
          </p:cNvSpPr>
          <p:nvPr>
            <p:ph type="sldNum" sz="quarter" idx="12"/>
          </p:nvPr>
        </p:nvSpPr>
        <p:spPr/>
        <p:txBody>
          <a:bodyPr/>
          <a:lstStyle/>
          <a:p>
            <a:fld id="{E884F39E-94A4-420F-A467-455CB2B1626B}" type="slidenum">
              <a:rPr lang="en-US" smtClean="0"/>
              <a:t>‹#›</a:t>
            </a:fld>
            <a:endParaRPr lang="en-US"/>
          </a:p>
        </p:txBody>
      </p:sp>
    </p:spTree>
    <p:extLst>
      <p:ext uri="{BB962C8B-B14F-4D97-AF65-F5344CB8AC3E}">
        <p14:creationId xmlns:p14="http://schemas.microsoft.com/office/powerpoint/2010/main" val="1396347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FCDDA-CB01-47CB-AE86-F4A40F753F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5880EE1-C057-4A3C-859C-816EE65A8E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F7FA459-0032-4419-AAF0-3431D6DB0E7D}"/>
              </a:ext>
            </a:extLst>
          </p:cNvPr>
          <p:cNvSpPr>
            <a:spLocks noGrp="1"/>
          </p:cNvSpPr>
          <p:nvPr>
            <p:ph type="dt" sz="half" idx="10"/>
          </p:nvPr>
        </p:nvSpPr>
        <p:spPr/>
        <p:txBody>
          <a:bodyPr/>
          <a:lstStyle/>
          <a:p>
            <a:fld id="{C7702198-425D-464C-8783-EB1DB524755D}" type="datetimeFigureOut">
              <a:rPr lang="en-US" smtClean="0"/>
              <a:t>3/19/2019</a:t>
            </a:fld>
            <a:endParaRPr lang="en-US"/>
          </a:p>
        </p:txBody>
      </p:sp>
      <p:sp>
        <p:nvSpPr>
          <p:cNvPr id="5" name="Footer Placeholder 4">
            <a:extLst>
              <a:ext uri="{FF2B5EF4-FFF2-40B4-BE49-F238E27FC236}">
                <a16:creationId xmlns:a16="http://schemas.microsoft.com/office/drawing/2014/main" id="{EB064902-A744-4A64-BF78-55BAD4F0C0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4F304F-3D7B-4BBA-BD89-AACBD0647F12}"/>
              </a:ext>
            </a:extLst>
          </p:cNvPr>
          <p:cNvSpPr>
            <a:spLocks noGrp="1"/>
          </p:cNvSpPr>
          <p:nvPr>
            <p:ph type="sldNum" sz="quarter" idx="12"/>
          </p:nvPr>
        </p:nvSpPr>
        <p:spPr/>
        <p:txBody>
          <a:bodyPr/>
          <a:lstStyle/>
          <a:p>
            <a:fld id="{E884F39E-94A4-420F-A467-455CB2B1626B}" type="slidenum">
              <a:rPr lang="en-US" smtClean="0"/>
              <a:t>‹#›</a:t>
            </a:fld>
            <a:endParaRPr lang="en-US"/>
          </a:p>
        </p:txBody>
      </p:sp>
    </p:spTree>
    <p:extLst>
      <p:ext uri="{BB962C8B-B14F-4D97-AF65-F5344CB8AC3E}">
        <p14:creationId xmlns:p14="http://schemas.microsoft.com/office/powerpoint/2010/main" val="144823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3BABF-5B3F-4FC3-AFDE-1F2310DC67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BBBC75C-6A0A-4DFF-B9ED-FE8B3D56999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56B6E20-636B-4BB1-8A19-6E010EEED24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99F854B-2608-4C98-A9BD-0981FBBC5872}"/>
              </a:ext>
            </a:extLst>
          </p:cNvPr>
          <p:cNvSpPr>
            <a:spLocks noGrp="1"/>
          </p:cNvSpPr>
          <p:nvPr>
            <p:ph type="dt" sz="half" idx="10"/>
          </p:nvPr>
        </p:nvSpPr>
        <p:spPr/>
        <p:txBody>
          <a:bodyPr/>
          <a:lstStyle/>
          <a:p>
            <a:fld id="{C7702198-425D-464C-8783-EB1DB524755D}" type="datetimeFigureOut">
              <a:rPr lang="en-US" smtClean="0"/>
              <a:t>3/19/2019</a:t>
            </a:fld>
            <a:endParaRPr lang="en-US"/>
          </a:p>
        </p:txBody>
      </p:sp>
      <p:sp>
        <p:nvSpPr>
          <p:cNvPr id="6" name="Footer Placeholder 5">
            <a:extLst>
              <a:ext uri="{FF2B5EF4-FFF2-40B4-BE49-F238E27FC236}">
                <a16:creationId xmlns:a16="http://schemas.microsoft.com/office/drawing/2014/main" id="{DD62ED3A-7C87-41DA-8BD5-6F8433C6E6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DC9F17-B1EC-4725-9C91-3CAE7E1E6357}"/>
              </a:ext>
            </a:extLst>
          </p:cNvPr>
          <p:cNvSpPr>
            <a:spLocks noGrp="1"/>
          </p:cNvSpPr>
          <p:nvPr>
            <p:ph type="sldNum" sz="quarter" idx="12"/>
          </p:nvPr>
        </p:nvSpPr>
        <p:spPr/>
        <p:txBody>
          <a:bodyPr/>
          <a:lstStyle/>
          <a:p>
            <a:fld id="{E884F39E-94A4-420F-A467-455CB2B1626B}" type="slidenum">
              <a:rPr lang="en-US" smtClean="0"/>
              <a:t>‹#›</a:t>
            </a:fld>
            <a:endParaRPr lang="en-US"/>
          </a:p>
        </p:txBody>
      </p:sp>
    </p:spTree>
    <p:extLst>
      <p:ext uri="{BB962C8B-B14F-4D97-AF65-F5344CB8AC3E}">
        <p14:creationId xmlns:p14="http://schemas.microsoft.com/office/powerpoint/2010/main" val="1434242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09738-90A0-4251-8941-42C60DF348C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CCE0751-376D-4CD4-B462-3EACF1511B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6AD7C3D-6EDC-4C63-BCE2-0B7348CD9C3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2B1B4C8-B0F1-48ED-A586-3341360A56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BA05F95-D1BD-49E1-BA62-E54B97F35EC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3494E83-E15B-439B-838B-02380C7BB775}"/>
              </a:ext>
            </a:extLst>
          </p:cNvPr>
          <p:cNvSpPr>
            <a:spLocks noGrp="1"/>
          </p:cNvSpPr>
          <p:nvPr>
            <p:ph type="dt" sz="half" idx="10"/>
          </p:nvPr>
        </p:nvSpPr>
        <p:spPr/>
        <p:txBody>
          <a:bodyPr/>
          <a:lstStyle/>
          <a:p>
            <a:fld id="{C7702198-425D-464C-8783-EB1DB524755D}" type="datetimeFigureOut">
              <a:rPr lang="en-US" smtClean="0"/>
              <a:t>3/19/2019</a:t>
            </a:fld>
            <a:endParaRPr lang="en-US"/>
          </a:p>
        </p:txBody>
      </p:sp>
      <p:sp>
        <p:nvSpPr>
          <p:cNvPr id="8" name="Footer Placeholder 7">
            <a:extLst>
              <a:ext uri="{FF2B5EF4-FFF2-40B4-BE49-F238E27FC236}">
                <a16:creationId xmlns:a16="http://schemas.microsoft.com/office/drawing/2014/main" id="{70CC4B74-DCC6-4999-AB10-EA873289B42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3027EF6-556D-44CF-BEC7-34B40F86EA0F}"/>
              </a:ext>
            </a:extLst>
          </p:cNvPr>
          <p:cNvSpPr>
            <a:spLocks noGrp="1"/>
          </p:cNvSpPr>
          <p:nvPr>
            <p:ph type="sldNum" sz="quarter" idx="12"/>
          </p:nvPr>
        </p:nvSpPr>
        <p:spPr/>
        <p:txBody>
          <a:bodyPr/>
          <a:lstStyle/>
          <a:p>
            <a:fld id="{E884F39E-94A4-420F-A467-455CB2B1626B}" type="slidenum">
              <a:rPr lang="en-US" smtClean="0"/>
              <a:t>‹#›</a:t>
            </a:fld>
            <a:endParaRPr lang="en-US"/>
          </a:p>
        </p:txBody>
      </p:sp>
    </p:spTree>
    <p:extLst>
      <p:ext uri="{BB962C8B-B14F-4D97-AF65-F5344CB8AC3E}">
        <p14:creationId xmlns:p14="http://schemas.microsoft.com/office/powerpoint/2010/main" val="724991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92BC8-5A2B-4452-BA50-03B23FCD2F2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680B15-E869-4C99-884A-28260E8CE7B5}"/>
              </a:ext>
            </a:extLst>
          </p:cNvPr>
          <p:cNvSpPr>
            <a:spLocks noGrp="1"/>
          </p:cNvSpPr>
          <p:nvPr>
            <p:ph type="dt" sz="half" idx="10"/>
          </p:nvPr>
        </p:nvSpPr>
        <p:spPr/>
        <p:txBody>
          <a:bodyPr/>
          <a:lstStyle/>
          <a:p>
            <a:fld id="{C7702198-425D-464C-8783-EB1DB524755D}" type="datetimeFigureOut">
              <a:rPr lang="en-US" smtClean="0"/>
              <a:t>3/19/2019</a:t>
            </a:fld>
            <a:endParaRPr lang="en-US"/>
          </a:p>
        </p:txBody>
      </p:sp>
      <p:sp>
        <p:nvSpPr>
          <p:cNvPr id="4" name="Footer Placeholder 3">
            <a:extLst>
              <a:ext uri="{FF2B5EF4-FFF2-40B4-BE49-F238E27FC236}">
                <a16:creationId xmlns:a16="http://schemas.microsoft.com/office/drawing/2014/main" id="{F6CDF1B2-3DB7-4519-B04B-26C2DD12AB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30E3025-CDA5-4CFC-996C-6C9343BB5664}"/>
              </a:ext>
            </a:extLst>
          </p:cNvPr>
          <p:cNvSpPr>
            <a:spLocks noGrp="1"/>
          </p:cNvSpPr>
          <p:nvPr>
            <p:ph type="sldNum" sz="quarter" idx="12"/>
          </p:nvPr>
        </p:nvSpPr>
        <p:spPr/>
        <p:txBody>
          <a:bodyPr/>
          <a:lstStyle/>
          <a:p>
            <a:fld id="{E884F39E-94A4-420F-A467-455CB2B1626B}" type="slidenum">
              <a:rPr lang="en-US" smtClean="0"/>
              <a:t>‹#›</a:t>
            </a:fld>
            <a:endParaRPr lang="en-US"/>
          </a:p>
        </p:txBody>
      </p:sp>
    </p:spTree>
    <p:extLst>
      <p:ext uri="{BB962C8B-B14F-4D97-AF65-F5344CB8AC3E}">
        <p14:creationId xmlns:p14="http://schemas.microsoft.com/office/powerpoint/2010/main" val="463687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1FA37DA-3E98-4C3B-A73D-42CECA3EE08E}"/>
              </a:ext>
            </a:extLst>
          </p:cNvPr>
          <p:cNvSpPr>
            <a:spLocks noGrp="1"/>
          </p:cNvSpPr>
          <p:nvPr>
            <p:ph type="dt" sz="half" idx="10"/>
          </p:nvPr>
        </p:nvSpPr>
        <p:spPr/>
        <p:txBody>
          <a:bodyPr/>
          <a:lstStyle/>
          <a:p>
            <a:fld id="{C7702198-425D-464C-8783-EB1DB524755D}" type="datetimeFigureOut">
              <a:rPr lang="en-US" smtClean="0"/>
              <a:t>3/19/2019</a:t>
            </a:fld>
            <a:endParaRPr lang="en-US"/>
          </a:p>
        </p:txBody>
      </p:sp>
      <p:sp>
        <p:nvSpPr>
          <p:cNvPr id="3" name="Footer Placeholder 2">
            <a:extLst>
              <a:ext uri="{FF2B5EF4-FFF2-40B4-BE49-F238E27FC236}">
                <a16:creationId xmlns:a16="http://schemas.microsoft.com/office/drawing/2014/main" id="{1AED7F3A-4400-49E5-AE5A-ECB7DA24CA8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E555D05-0C1C-4D93-A12A-183F97F4FEB0}"/>
              </a:ext>
            </a:extLst>
          </p:cNvPr>
          <p:cNvSpPr>
            <a:spLocks noGrp="1"/>
          </p:cNvSpPr>
          <p:nvPr>
            <p:ph type="sldNum" sz="quarter" idx="12"/>
          </p:nvPr>
        </p:nvSpPr>
        <p:spPr/>
        <p:txBody>
          <a:bodyPr/>
          <a:lstStyle/>
          <a:p>
            <a:fld id="{E884F39E-94A4-420F-A467-455CB2B1626B}" type="slidenum">
              <a:rPr lang="en-US" smtClean="0"/>
              <a:t>‹#›</a:t>
            </a:fld>
            <a:endParaRPr lang="en-US"/>
          </a:p>
        </p:txBody>
      </p:sp>
    </p:spTree>
    <p:extLst>
      <p:ext uri="{BB962C8B-B14F-4D97-AF65-F5344CB8AC3E}">
        <p14:creationId xmlns:p14="http://schemas.microsoft.com/office/powerpoint/2010/main" val="1425544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D0F04-4F70-4382-B7ED-AB8032B7485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EF25228-2349-4A60-88D1-ACDD5369368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111EBF7-1835-4727-9AF9-7BF4B3E756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95D2DE4-4CA8-49F9-9F29-8C2E8A5CBC20}"/>
              </a:ext>
            </a:extLst>
          </p:cNvPr>
          <p:cNvSpPr>
            <a:spLocks noGrp="1"/>
          </p:cNvSpPr>
          <p:nvPr>
            <p:ph type="dt" sz="half" idx="10"/>
          </p:nvPr>
        </p:nvSpPr>
        <p:spPr/>
        <p:txBody>
          <a:bodyPr/>
          <a:lstStyle/>
          <a:p>
            <a:fld id="{C7702198-425D-464C-8783-EB1DB524755D}" type="datetimeFigureOut">
              <a:rPr lang="en-US" smtClean="0"/>
              <a:t>3/19/2019</a:t>
            </a:fld>
            <a:endParaRPr lang="en-US"/>
          </a:p>
        </p:txBody>
      </p:sp>
      <p:sp>
        <p:nvSpPr>
          <p:cNvPr id="6" name="Footer Placeholder 5">
            <a:extLst>
              <a:ext uri="{FF2B5EF4-FFF2-40B4-BE49-F238E27FC236}">
                <a16:creationId xmlns:a16="http://schemas.microsoft.com/office/drawing/2014/main" id="{E31CEB0D-2495-4057-AE77-C5B40C8514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D82EEBA-3021-4B38-92E6-69B50E049A04}"/>
              </a:ext>
            </a:extLst>
          </p:cNvPr>
          <p:cNvSpPr>
            <a:spLocks noGrp="1"/>
          </p:cNvSpPr>
          <p:nvPr>
            <p:ph type="sldNum" sz="quarter" idx="12"/>
          </p:nvPr>
        </p:nvSpPr>
        <p:spPr/>
        <p:txBody>
          <a:bodyPr/>
          <a:lstStyle/>
          <a:p>
            <a:fld id="{E884F39E-94A4-420F-A467-455CB2B1626B}" type="slidenum">
              <a:rPr lang="en-US" smtClean="0"/>
              <a:t>‹#›</a:t>
            </a:fld>
            <a:endParaRPr lang="en-US"/>
          </a:p>
        </p:txBody>
      </p:sp>
    </p:spTree>
    <p:extLst>
      <p:ext uri="{BB962C8B-B14F-4D97-AF65-F5344CB8AC3E}">
        <p14:creationId xmlns:p14="http://schemas.microsoft.com/office/powerpoint/2010/main" val="1955032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F3C26-DEA7-45D3-9445-1C3DA2785C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B00D875-7062-4DA3-9A2F-895873EDE5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4822701-59A7-4C7E-929F-04D8A125BD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5E474C6-AEB9-483E-B538-A6BD2148EA27}"/>
              </a:ext>
            </a:extLst>
          </p:cNvPr>
          <p:cNvSpPr>
            <a:spLocks noGrp="1"/>
          </p:cNvSpPr>
          <p:nvPr>
            <p:ph type="dt" sz="half" idx="10"/>
          </p:nvPr>
        </p:nvSpPr>
        <p:spPr/>
        <p:txBody>
          <a:bodyPr/>
          <a:lstStyle/>
          <a:p>
            <a:fld id="{C7702198-425D-464C-8783-EB1DB524755D}" type="datetimeFigureOut">
              <a:rPr lang="en-US" smtClean="0"/>
              <a:t>3/19/2019</a:t>
            </a:fld>
            <a:endParaRPr lang="en-US"/>
          </a:p>
        </p:txBody>
      </p:sp>
      <p:sp>
        <p:nvSpPr>
          <p:cNvPr id="6" name="Footer Placeholder 5">
            <a:extLst>
              <a:ext uri="{FF2B5EF4-FFF2-40B4-BE49-F238E27FC236}">
                <a16:creationId xmlns:a16="http://schemas.microsoft.com/office/drawing/2014/main" id="{A0B45FA4-00EE-45C2-836A-0AA2F241DB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2131A5-EFF4-439D-906F-34FC91CC22E2}"/>
              </a:ext>
            </a:extLst>
          </p:cNvPr>
          <p:cNvSpPr>
            <a:spLocks noGrp="1"/>
          </p:cNvSpPr>
          <p:nvPr>
            <p:ph type="sldNum" sz="quarter" idx="12"/>
          </p:nvPr>
        </p:nvSpPr>
        <p:spPr/>
        <p:txBody>
          <a:bodyPr/>
          <a:lstStyle/>
          <a:p>
            <a:fld id="{E884F39E-94A4-420F-A467-455CB2B1626B}" type="slidenum">
              <a:rPr lang="en-US" smtClean="0"/>
              <a:t>‹#›</a:t>
            </a:fld>
            <a:endParaRPr lang="en-US"/>
          </a:p>
        </p:txBody>
      </p:sp>
    </p:spTree>
    <p:extLst>
      <p:ext uri="{BB962C8B-B14F-4D97-AF65-F5344CB8AC3E}">
        <p14:creationId xmlns:p14="http://schemas.microsoft.com/office/powerpoint/2010/main" val="3871592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963C99-82ED-46E1-9D94-C04F785CC3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7E3716A-DB7F-4CBB-B8AC-A096936F8A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FEB2D7-95BC-4ABC-95A2-0E51EE12A6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702198-425D-464C-8783-EB1DB524755D}" type="datetimeFigureOut">
              <a:rPr lang="en-US" smtClean="0"/>
              <a:t>3/19/2019</a:t>
            </a:fld>
            <a:endParaRPr lang="en-US"/>
          </a:p>
        </p:txBody>
      </p:sp>
      <p:sp>
        <p:nvSpPr>
          <p:cNvPr id="5" name="Footer Placeholder 4">
            <a:extLst>
              <a:ext uri="{FF2B5EF4-FFF2-40B4-BE49-F238E27FC236}">
                <a16:creationId xmlns:a16="http://schemas.microsoft.com/office/drawing/2014/main" id="{3EFAABD2-970B-4C62-B8AA-DA769D1015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9FA9442-4D5D-4E8B-B65C-56530FBADB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84F39E-94A4-420F-A467-455CB2B1626B}" type="slidenum">
              <a:rPr lang="en-US" smtClean="0"/>
              <a:t>‹#›</a:t>
            </a:fld>
            <a:endParaRPr lang="en-US"/>
          </a:p>
        </p:txBody>
      </p:sp>
    </p:spTree>
    <p:extLst>
      <p:ext uri="{BB962C8B-B14F-4D97-AF65-F5344CB8AC3E}">
        <p14:creationId xmlns:p14="http://schemas.microsoft.com/office/powerpoint/2010/main" val="28058617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2.png"/><Relationship Id="rId5" Type="http://schemas.openxmlformats.org/officeDocument/2006/relationships/image" Target="../media/image1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2.mp3"/><Relationship Id="rId1" Type="http://schemas.microsoft.com/office/2007/relationships/media" Target="../media/media12.mp3"/><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3.mp3"/><Relationship Id="rId1" Type="http://schemas.microsoft.com/office/2007/relationships/media" Target="../media/media13.mp3"/><Relationship Id="rId6" Type="http://schemas.openxmlformats.org/officeDocument/2006/relationships/image" Target="../media/image2.png"/><Relationship Id="rId5" Type="http://schemas.openxmlformats.org/officeDocument/2006/relationships/image" Target="../media/image13.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4.mp3"/><Relationship Id="rId1" Type="http://schemas.microsoft.com/office/2007/relationships/media" Target="../media/media14.mp3"/><Relationship Id="rId6" Type="http://schemas.openxmlformats.org/officeDocument/2006/relationships/image" Target="../media/image2.png"/><Relationship Id="rId5" Type="http://schemas.openxmlformats.org/officeDocument/2006/relationships/image" Target="../media/image14.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5.mp3"/><Relationship Id="rId1" Type="http://schemas.microsoft.com/office/2007/relationships/media" Target="../media/media15.mp3"/><Relationship Id="rId6" Type="http://schemas.openxmlformats.org/officeDocument/2006/relationships/image" Target="../media/image2.png"/><Relationship Id="rId5" Type="http://schemas.openxmlformats.org/officeDocument/2006/relationships/image" Target="../media/image15.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6.mp3"/><Relationship Id="rId1" Type="http://schemas.microsoft.com/office/2007/relationships/media" Target="../media/media16.mp3"/><Relationship Id="rId6" Type="http://schemas.openxmlformats.org/officeDocument/2006/relationships/image" Target="../media/image2.png"/><Relationship Id="rId5" Type="http://schemas.openxmlformats.org/officeDocument/2006/relationships/image" Target="../media/image16.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png"/><Relationship Id="rId2" Type="http://schemas.openxmlformats.org/officeDocument/2006/relationships/audio" Target="../media/media17.mp3"/><Relationship Id="rId1" Type="http://schemas.microsoft.com/office/2007/relationships/media" Target="../media/media17.mp3"/><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8.mp3"/><Relationship Id="rId1" Type="http://schemas.microsoft.com/office/2007/relationships/media" Target="../media/media18.mp3"/><Relationship Id="rId6" Type="http://schemas.openxmlformats.org/officeDocument/2006/relationships/image" Target="../media/image2.png"/><Relationship Id="rId5" Type="http://schemas.openxmlformats.org/officeDocument/2006/relationships/image" Target="../media/image19.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9.mp3"/><Relationship Id="rId1" Type="http://schemas.microsoft.com/office/2007/relationships/media" Target="../media/media19.mp3"/><Relationship Id="rId6" Type="http://schemas.openxmlformats.org/officeDocument/2006/relationships/image" Target="../media/image2.png"/><Relationship Id="rId5" Type="http://schemas.openxmlformats.org/officeDocument/2006/relationships/image" Target="../media/image20.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2.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3.png"/><Relationship Id="rId5" Type="http://schemas.openxmlformats.org/officeDocument/2006/relationships/hyperlink" Target="mailto:dcdee.works@dhhs.nc.gov" TargetMode="Externa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0.mp3"/><Relationship Id="rId1" Type="http://schemas.microsoft.com/office/2007/relationships/media" Target="../media/media20.mp3"/><Relationship Id="rId6" Type="http://schemas.openxmlformats.org/officeDocument/2006/relationships/image" Target="../media/image2.png"/><Relationship Id="rId5" Type="http://schemas.openxmlformats.org/officeDocument/2006/relationships/image" Target="../media/image21.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1.mp3"/><Relationship Id="rId1" Type="http://schemas.microsoft.com/office/2007/relationships/media" Target="../media/media21.mp3"/><Relationship Id="rId6" Type="http://schemas.openxmlformats.org/officeDocument/2006/relationships/image" Target="../media/image2.png"/><Relationship Id="rId5" Type="http://schemas.openxmlformats.org/officeDocument/2006/relationships/image" Target="../media/image22.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2.mp3"/><Relationship Id="rId1" Type="http://schemas.microsoft.com/office/2007/relationships/media" Target="../media/media22.mp3"/><Relationship Id="rId6" Type="http://schemas.openxmlformats.org/officeDocument/2006/relationships/image" Target="../media/image2.png"/><Relationship Id="rId5" Type="http://schemas.openxmlformats.org/officeDocument/2006/relationships/image" Target="../media/image23.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3.mp3"/><Relationship Id="rId1" Type="http://schemas.microsoft.com/office/2007/relationships/media" Target="../media/media23.mp3"/><Relationship Id="rId6" Type="http://schemas.openxmlformats.org/officeDocument/2006/relationships/image" Target="../media/image2.png"/><Relationship Id="rId5" Type="http://schemas.openxmlformats.org/officeDocument/2006/relationships/image" Target="../media/image24.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png"/><Relationship Id="rId2" Type="http://schemas.openxmlformats.org/officeDocument/2006/relationships/audio" Target="../media/media24.mp3"/><Relationship Id="rId1" Type="http://schemas.microsoft.com/office/2007/relationships/media" Target="../media/media24.mp3"/><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5.mp3"/><Relationship Id="rId1" Type="http://schemas.microsoft.com/office/2007/relationships/media" Target="../media/media25.mp3"/><Relationship Id="rId6" Type="http://schemas.openxmlformats.org/officeDocument/2006/relationships/image" Target="../media/image2.png"/><Relationship Id="rId5" Type="http://schemas.openxmlformats.org/officeDocument/2006/relationships/image" Target="../media/image27.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6.mp3"/><Relationship Id="rId1" Type="http://schemas.microsoft.com/office/2007/relationships/media" Target="../media/media26.mp3"/><Relationship Id="rId6" Type="http://schemas.openxmlformats.org/officeDocument/2006/relationships/image" Target="../media/image2.png"/><Relationship Id="rId5" Type="http://schemas.openxmlformats.org/officeDocument/2006/relationships/image" Target="../media/image28.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7.mp3"/><Relationship Id="rId1" Type="http://schemas.microsoft.com/office/2007/relationships/media" Target="../media/media27.mp3"/><Relationship Id="rId6" Type="http://schemas.openxmlformats.org/officeDocument/2006/relationships/image" Target="../media/image2.png"/><Relationship Id="rId5" Type="http://schemas.openxmlformats.org/officeDocument/2006/relationships/image" Target="../media/image29.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8.mp3"/><Relationship Id="rId1" Type="http://schemas.microsoft.com/office/2007/relationships/media" Target="../media/media28.mp3"/><Relationship Id="rId6" Type="http://schemas.openxmlformats.org/officeDocument/2006/relationships/image" Target="../media/image2.png"/><Relationship Id="rId5" Type="http://schemas.openxmlformats.org/officeDocument/2006/relationships/image" Target="../media/image30.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9.mp3"/><Relationship Id="rId1" Type="http://schemas.microsoft.com/office/2007/relationships/media" Target="../media/media29.mp3"/><Relationship Id="rId6" Type="http://schemas.openxmlformats.org/officeDocument/2006/relationships/image" Target="../media/image2.png"/><Relationship Id="rId5" Type="http://schemas.openxmlformats.org/officeDocument/2006/relationships/image" Target="../media/image31.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0.mp3"/><Relationship Id="rId1" Type="http://schemas.microsoft.com/office/2007/relationships/media" Target="../media/media30.mp3"/><Relationship Id="rId6" Type="http://schemas.openxmlformats.org/officeDocument/2006/relationships/image" Target="../media/image2.png"/><Relationship Id="rId5" Type="http://schemas.openxmlformats.org/officeDocument/2006/relationships/image" Target="../media/image32.pn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1.mp3"/><Relationship Id="rId1" Type="http://schemas.microsoft.com/office/2007/relationships/media" Target="../media/media31.mp3"/><Relationship Id="rId6" Type="http://schemas.openxmlformats.org/officeDocument/2006/relationships/image" Target="../media/image2.png"/><Relationship Id="rId5" Type="http://schemas.openxmlformats.org/officeDocument/2006/relationships/image" Target="../media/image33.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2.mp3"/><Relationship Id="rId1" Type="http://schemas.microsoft.com/office/2007/relationships/media" Target="../media/media32.mp3"/><Relationship Id="rId6" Type="http://schemas.openxmlformats.org/officeDocument/2006/relationships/image" Target="../media/image2.png"/><Relationship Id="rId5" Type="http://schemas.openxmlformats.org/officeDocument/2006/relationships/image" Target="../media/image34.png"/><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3.mp3"/><Relationship Id="rId1" Type="http://schemas.microsoft.com/office/2007/relationships/media" Target="../media/media33.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2.png"/><Relationship Id="rId5" Type="http://schemas.openxmlformats.org/officeDocument/2006/relationships/image" Target="../media/image9.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7EE719-719E-46AD-9CF3-FCADC2A82252}"/>
              </a:ext>
            </a:extLst>
          </p:cNvPr>
          <p:cNvSpPr>
            <a:spLocks noGrp="1"/>
          </p:cNvSpPr>
          <p:nvPr>
            <p:ph type="ctrTitle"/>
          </p:nvPr>
        </p:nvSpPr>
        <p:spPr>
          <a:xfrm>
            <a:off x="1524000" y="432092"/>
            <a:ext cx="9144000" cy="893049"/>
          </a:xfrm>
        </p:spPr>
        <p:txBody>
          <a:bodyPr>
            <a:normAutofit fontScale="90000"/>
          </a:bodyPr>
          <a:lstStyle/>
          <a:p>
            <a:r>
              <a:rPr lang="en-US" u="sng" dirty="0">
                <a:solidFill>
                  <a:schemeClr val="accent1">
                    <a:lumMod val="75000"/>
                  </a:schemeClr>
                </a:solidFill>
                <a:latin typeface="Arial Rounded MT Bold" panose="020F0704030504030204" pitchFamily="34" charset="0"/>
              </a:rPr>
              <a:t>DCDEE WORKS</a:t>
            </a:r>
          </a:p>
        </p:txBody>
      </p:sp>
      <p:pic>
        <p:nvPicPr>
          <p:cNvPr id="4" name="Picture 3">
            <a:extLst>
              <a:ext uri="{FF2B5EF4-FFF2-40B4-BE49-F238E27FC236}">
                <a16:creationId xmlns:a16="http://schemas.microsoft.com/office/drawing/2014/main" id="{D02EDDFA-A448-4FCB-A685-05B48A308B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059446"/>
            <a:ext cx="12191999" cy="3473413"/>
          </a:xfrm>
          <a:prstGeom prst="rect">
            <a:avLst/>
          </a:prstGeom>
        </p:spPr>
      </p:pic>
      <p:pic>
        <p:nvPicPr>
          <p:cNvPr id="3" name="Slide_01">
            <a:hlinkClick r:id="" action="ppaction://media"/>
            <a:extLst>
              <a:ext uri="{FF2B5EF4-FFF2-40B4-BE49-F238E27FC236}">
                <a16:creationId xmlns:a16="http://schemas.microsoft.com/office/drawing/2014/main" id="{3BE4AE9B-D4D2-4CA7-9EA0-A67E38E19E3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69924" y="6248400"/>
            <a:ext cx="596900" cy="609600"/>
          </a:xfrm>
          <a:prstGeom prst="rect">
            <a:avLst/>
          </a:prstGeom>
        </p:spPr>
      </p:pic>
    </p:spTree>
    <p:extLst>
      <p:ext uri="{BB962C8B-B14F-4D97-AF65-F5344CB8AC3E}">
        <p14:creationId xmlns:p14="http://schemas.microsoft.com/office/powerpoint/2010/main" val="2975420461"/>
      </p:ext>
    </p:extLst>
  </p:cSld>
  <p:clrMapOvr>
    <a:masterClrMapping/>
  </p:clrMapOvr>
  <mc:AlternateContent xmlns:mc="http://schemas.openxmlformats.org/markup-compatibility/2006" xmlns:p14="http://schemas.microsoft.com/office/powerpoint/2010/main">
    <mc:Choice Requires="p14">
      <p:transition spd="slow" p14:dur="2000" advTm="27000"/>
    </mc:Choice>
    <mc:Fallback xmlns="">
      <p:transition spd="slow" advTm="2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2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0D5AC-C5D8-4A27-956A-FA76A78FB223}"/>
              </a:ext>
            </a:extLst>
          </p:cNvPr>
          <p:cNvSpPr>
            <a:spLocks noGrp="1"/>
          </p:cNvSpPr>
          <p:nvPr>
            <p:ph type="title"/>
          </p:nvPr>
        </p:nvSpPr>
        <p:spPr>
          <a:xfrm>
            <a:off x="-1" y="16198"/>
            <a:ext cx="6593305" cy="406400"/>
          </a:xfrm>
        </p:spPr>
        <p:txBody>
          <a:bodyPr>
            <a:noAutofit/>
          </a:bodyPr>
          <a:lstStyle/>
          <a:p>
            <a:r>
              <a:rPr lang="en-US" sz="2800" u="sng" dirty="0">
                <a:solidFill>
                  <a:schemeClr val="accent1">
                    <a:lumMod val="75000"/>
                  </a:schemeClr>
                </a:solidFill>
                <a:latin typeface="Arial Rounded MT Bold" panose="020F0704030504030204" pitchFamily="34" charset="0"/>
              </a:rPr>
              <a:t>Email Confirmation</a:t>
            </a:r>
          </a:p>
        </p:txBody>
      </p:sp>
      <p:pic>
        <p:nvPicPr>
          <p:cNvPr id="3" name="Picture 2">
            <a:extLst>
              <a:ext uri="{FF2B5EF4-FFF2-40B4-BE49-F238E27FC236}">
                <a16:creationId xmlns:a16="http://schemas.microsoft.com/office/drawing/2014/main" id="{A8C1574C-6312-484A-B6B2-137F5FF946E4}"/>
              </a:ext>
            </a:extLst>
          </p:cNvPr>
          <p:cNvPicPr/>
          <p:nvPr/>
        </p:nvPicPr>
        <p:blipFill>
          <a:blip r:embed="rId5"/>
          <a:stretch>
            <a:fillRect/>
          </a:stretch>
        </p:blipFill>
        <p:spPr>
          <a:xfrm>
            <a:off x="842962" y="850912"/>
            <a:ext cx="11349038" cy="2443163"/>
          </a:xfrm>
          <a:prstGeom prst="rect">
            <a:avLst/>
          </a:prstGeom>
          <a:ln>
            <a:solidFill>
              <a:schemeClr val="accent1">
                <a:lumMod val="50000"/>
              </a:schemeClr>
            </a:solidFill>
          </a:ln>
          <a:effectLst>
            <a:outerShdw blurRad="50800" dist="38100" algn="l" rotWithShape="0">
              <a:schemeClr val="accent1">
                <a:lumMod val="75000"/>
                <a:alpha val="40000"/>
              </a:schemeClr>
            </a:outerShdw>
          </a:effectLst>
        </p:spPr>
      </p:pic>
      <p:sp>
        <p:nvSpPr>
          <p:cNvPr id="4" name="Arrow: Left 3">
            <a:extLst>
              <a:ext uri="{FF2B5EF4-FFF2-40B4-BE49-F238E27FC236}">
                <a16:creationId xmlns:a16="http://schemas.microsoft.com/office/drawing/2014/main" id="{E0ACA8D2-7EA1-4E5A-ADD4-9C134E00BBE6}"/>
              </a:ext>
            </a:extLst>
          </p:cNvPr>
          <p:cNvSpPr/>
          <p:nvPr/>
        </p:nvSpPr>
        <p:spPr>
          <a:xfrm rot="16200000">
            <a:off x="5117721" y="1272388"/>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5" name="Slide_10">
            <a:hlinkClick r:id="" action="ppaction://media"/>
            <a:extLst>
              <a:ext uri="{FF2B5EF4-FFF2-40B4-BE49-F238E27FC236}">
                <a16:creationId xmlns:a16="http://schemas.microsoft.com/office/drawing/2014/main" id="{29EE16E3-1294-4153-8E54-75C06A6D4DB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0450" y="6365875"/>
            <a:ext cx="609600" cy="609600"/>
          </a:xfrm>
          <a:prstGeom prst="rect">
            <a:avLst/>
          </a:prstGeom>
        </p:spPr>
      </p:pic>
    </p:spTree>
    <p:extLst>
      <p:ext uri="{BB962C8B-B14F-4D97-AF65-F5344CB8AC3E}">
        <p14:creationId xmlns:p14="http://schemas.microsoft.com/office/powerpoint/2010/main" val="4021147785"/>
      </p:ext>
    </p:extLst>
  </p:cSld>
  <p:clrMapOvr>
    <a:masterClrMapping/>
  </p:clrMapOvr>
  <mc:AlternateContent xmlns:mc="http://schemas.openxmlformats.org/markup-compatibility/2006" xmlns:p14="http://schemas.microsoft.com/office/powerpoint/2010/main">
    <mc:Choice Requires="p14">
      <p:transition spd="slow" p14:dur="2000" advTm="81000"/>
    </mc:Choice>
    <mc:Fallback xmlns="">
      <p:transition spd="slow" advTm="8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04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CD8F81E-C4F7-4F2A-981B-4CA2E4252CD4}"/>
              </a:ext>
            </a:extLst>
          </p:cNvPr>
          <p:cNvPicPr/>
          <p:nvPr/>
        </p:nvPicPr>
        <p:blipFill>
          <a:blip r:embed="rId5"/>
          <a:stretch>
            <a:fillRect/>
          </a:stretch>
        </p:blipFill>
        <p:spPr>
          <a:xfrm>
            <a:off x="7343776" y="116115"/>
            <a:ext cx="3687081" cy="6622496"/>
          </a:xfrm>
          <a:prstGeom prst="rect">
            <a:avLst/>
          </a:prstGeom>
          <a:ln>
            <a:solidFill>
              <a:schemeClr val="tx1"/>
            </a:solidFill>
          </a:ln>
          <a:effectLst>
            <a:outerShdw blurRad="50800" dist="38100" algn="l" rotWithShape="0">
              <a:schemeClr val="accent1">
                <a:lumMod val="75000"/>
                <a:alpha val="40000"/>
              </a:schemeClr>
            </a:outerShdw>
          </a:effectLst>
        </p:spPr>
      </p:pic>
      <p:sp>
        <p:nvSpPr>
          <p:cNvPr id="3" name="TextBox 2">
            <a:extLst>
              <a:ext uri="{FF2B5EF4-FFF2-40B4-BE49-F238E27FC236}">
                <a16:creationId xmlns:a16="http://schemas.microsoft.com/office/drawing/2014/main" id="{8843A378-24FD-4489-B587-71C1228106F2}"/>
              </a:ext>
            </a:extLst>
          </p:cNvPr>
          <p:cNvSpPr txBox="1"/>
          <p:nvPr/>
        </p:nvSpPr>
        <p:spPr>
          <a:xfrm>
            <a:off x="185980" y="116115"/>
            <a:ext cx="5718874" cy="523220"/>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Confirmation Email Login</a:t>
            </a:r>
          </a:p>
        </p:txBody>
      </p:sp>
      <p:pic>
        <p:nvPicPr>
          <p:cNvPr id="4" name="Slide_11">
            <a:hlinkClick r:id="" action="ppaction://media"/>
            <a:extLst>
              <a:ext uri="{FF2B5EF4-FFF2-40B4-BE49-F238E27FC236}">
                <a16:creationId xmlns:a16="http://schemas.microsoft.com/office/drawing/2014/main" id="{932763BA-A600-4A38-B368-57EFF19E5E3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234" y="6248400"/>
            <a:ext cx="609600" cy="609600"/>
          </a:xfrm>
          <a:prstGeom prst="rect">
            <a:avLst/>
          </a:prstGeom>
        </p:spPr>
      </p:pic>
    </p:spTree>
    <p:extLst>
      <p:ext uri="{BB962C8B-B14F-4D97-AF65-F5344CB8AC3E}">
        <p14:creationId xmlns:p14="http://schemas.microsoft.com/office/powerpoint/2010/main" val="2666863294"/>
      </p:ext>
    </p:extLst>
  </p:cSld>
  <p:clrMapOvr>
    <a:masterClrMapping/>
  </p:clrMapOvr>
  <mc:AlternateContent xmlns:mc="http://schemas.openxmlformats.org/markup-compatibility/2006" xmlns:p14="http://schemas.microsoft.com/office/powerpoint/2010/main">
    <mc:Choice Requires="p14">
      <p:transition spd="slow" p14:dur="2000" advTm="14000"/>
    </mc:Choice>
    <mc:Fallback xmlns="">
      <p:transition spd="slow" advTm="1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1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D6C207-ADBE-489E-8352-C5B0598F9CBE}"/>
              </a:ext>
            </a:extLst>
          </p:cNvPr>
          <p:cNvSpPr/>
          <p:nvPr/>
        </p:nvSpPr>
        <p:spPr>
          <a:xfrm>
            <a:off x="0" y="-7478"/>
            <a:ext cx="6347059" cy="523220"/>
          </a:xfrm>
          <a:prstGeom prst="rect">
            <a:avLst/>
          </a:prstGeom>
        </p:spPr>
        <p:txBody>
          <a:bodyPr wrap="none">
            <a:spAutoFit/>
          </a:bodyPr>
          <a:lstStyle/>
          <a:p>
            <a:r>
              <a:rPr lang="en-US" sz="2800" u="sng" dirty="0">
                <a:solidFill>
                  <a:schemeClr val="accent1">
                    <a:lumMod val="75000"/>
                  </a:schemeClr>
                </a:solidFill>
                <a:latin typeface="Arial Rounded MT Bold" panose="020F0704030504030204" pitchFamily="34" charset="0"/>
              </a:rPr>
              <a:t>DCDEE WORKS Registration Part 2</a:t>
            </a:r>
          </a:p>
        </p:txBody>
      </p:sp>
      <p:pic>
        <p:nvPicPr>
          <p:cNvPr id="11" name="Picture 10">
            <a:extLst>
              <a:ext uri="{FF2B5EF4-FFF2-40B4-BE49-F238E27FC236}">
                <a16:creationId xmlns:a16="http://schemas.microsoft.com/office/drawing/2014/main" id="{B51B0264-C0B9-4347-948C-77243940002A}"/>
              </a:ext>
            </a:extLst>
          </p:cNvPr>
          <p:cNvPicPr>
            <a:picLocks noChangeAspect="1"/>
          </p:cNvPicPr>
          <p:nvPr/>
        </p:nvPicPr>
        <p:blipFill>
          <a:blip r:embed="rId5"/>
          <a:stretch>
            <a:fillRect/>
          </a:stretch>
        </p:blipFill>
        <p:spPr>
          <a:xfrm>
            <a:off x="3300663" y="504456"/>
            <a:ext cx="8891337" cy="6353544"/>
          </a:xfrm>
          <a:prstGeom prst="rect">
            <a:avLst/>
          </a:prstGeom>
          <a:ln>
            <a:solidFill>
              <a:schemeClr val="accent1">
                <a:lumMod val="75000"/>
              </a:schemeClr>
            </a:solidFill>
          </a:ln>
        </p:spPr>
      </p:pic>
      <p:sp>
        <p:nvSpPr>
          <p:cNvPr id="12" name="Arrow: Left 11">
            <a:extLst>
              <a:ext uri="{FF2B5EF4-FFF2-40B4-BE49-F238E27FC236}">
                <a16:creationId xmlns:a16="http://schemas.microsoft.com/office/drawing/2014/main" id="{2493795F-745B-480B-BCA8-8E8D4F443A1D}"/>
              </a:ext>
            </a:extLst>
          </p:cNvPr>
          <p:cNvSpPr/>
          <p:nvPr/>
        </p:nvSpPr>
        <p:spPr>
          <a:xfrm rot="10800000">
            <a:off x="3672707" y="860737"/>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3" name="Arrow: Left 12">
            <a:extLst>
              <a:ext uri="{FF2B5EF4-FFF2-40B4-BE49-F238E27FC236}">
                <a16:creationId xmlns:a16="http://schemas.microsoft.com/office/drawing/2014/main" id="{E94E2DF0-C343-4311-B7C1-3AAA65B32511}"/>
              </a:ext>
            </a:extLst>
          </p:cNvPr>
          <p:cNvSpPr/>
          <p:nvPr/>
        </p:nvSpPr>
        <p:spPr>
          <a:xfrm rot="10800000">
            <a:off x="6180224" y="2361462"/>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4" name="Arrow: Left 13">
            <a:extLst>
              <a:ext uri="{FF2B5EF4-FFF2-40B4-BE49-F238E27FC236}">
                <a16:creationId xmlns:a16="http://schemas.microsoft.com/office/drawing/2014/main" id="{1CA3F545-BB35-4464-AB56-3E32C0C36312}"/>
              </a:ext>
            </a:extLst>
          </p:cNvPr>
          <p:cNvSpPr/>
          <p:nvPr/>
        </p:nvSpPr>
        <p:spPr>
          <a:xfrm rot="10800000">
            <a:off x="6180224" y="2789718"/>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5" name="Arrow: Left 14">
            <a:extLst>
              <a:ext uri="{FF2B5EF4-FFF2-40B4-BE49-F238E27FC236}">
                <a16:creationId xmlns:a16="http://schemas.microsoft.com/office/drawing/2014/main" id="{44F2A9B0-9A4E-4020-A7E9-535F048EE946}"/>
              </a:ext>
            </a:extLst>
          </p:cNvPr>
          <p:cNvSpPr/>
          <p:nvPr/>
        </p:nvSpPr>
        <p:spPr>
          <a:xfrm rot="10800000">
            <a:off x="6206510" y="3662010"/>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6" name="Arrow: Left 15">
            <a:extLst>
              <a:ext uri="{FF2B5EF4-FFF2-40B4-BE49-F238E27FC236}">
                <a16:creationId xmlns:a16="http://schemas.microsoft.com/office/drawing/2014/main" id="{84B3A91E-2647-4575-A039-58382C774D13}"/>
              </a:ext>
            </a:extLst>
          </p:cNvPr>
          <p:cNvSpPr/>
          <p:nvPr/>
        </p:nvSpPr>
        <p:spPr>
          <a:xfrm rot="10800000" flipV="1">
            <a:off x="6194478" y="3234407"/>
            <a:ext cx="543732" cy="214648"/>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7" name="Arrow: Left 16">
            <a:extLst>
              <a:ext uri="{FF2B5EF4-FFF2-40B4-BE49-F238E27FC236}">
                <a16:creationId xmlns:a16="http://schemas.microsoft.com/office/drawing/2014/main" id="{DA16085E-FAD2-4EE3-AA6E-3025911E23F4}"/>
              </a:ext>
            </a:extLst>
          </p:cNvPr>
          <p:cNvSpPr/>
          <p:nvPr/>
        </p:nvSpPr>
        <p:spPr>
          <a:xfrm rot="10800000">
            <a:off x="6182446" y="4089614"/>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8" name="Arrow: Left 17">
            <a:extLst>
              <a:ext uri="{FF2B5EF4-FFF2-40B4-BE49-F238E27FC236}">
                <a16:creationId xmlns:a16="http://schemas.microsoft.com/office/drawing/2014/main" id="{C25A6109-794F-4BF1-81B6-7264A0A7C3E5}"/>
              </a:ext>
            </a:extLst>
          </p:cNvPr>
          <p:cNvSpPr/>
          <p:nvPr/>
        </p:nvSpPr>
        <p:spPr>
          <a:xfrm>
            <a:off x="5578553" y="5336402"/>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2" name="Slide_12">
            <a:hlinkClick r:id="" action="ppaction://media"/>
            <a:extLst>
              <a:ext uri="{FF2B5EF4-FFF2-40B4-BE49-F238E27FC236}">
                <a16:creationId xmlns:a16="http://schemas.microsoft.com/office/drawing/2014/main" id="{E3EBA32E-2B91-4EAE-B16B-81619682EC2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01192" y="6248400"/>
            <a:ext cx="609600" cy="609600"/>
          </a:xfrm>
          <a:prstGeom prst="rect">
            <a:avLst/>
          </a:prstGeom>
        </p:spPr>
      </p:pic>
    </p:spTree>
    <p:extLst>
      <p:ext uri="{BB962C8B-B14F-4D97-AF65-F5344CB8AC3E}">
        <p14:creationId xmlns:p14="http://schemas.microsoft.com/office/powerpoint/2010/main" val="1182629367"/>
      </p:ext>
    </p:extLst>
  </p:cSld>
  <p:clrMapOvr>
    <a:masterClrMapping/>
  </p:clrMapOvr>
  <mc:AlternateContent xmlns:mc="http://schemas.openxmlformats.org/markup-compatibility/2006" xmlns:p14="http://schemas.microsoft.com/office/powerpoint/2010/main">
    <mc:Choice Requires="p14">
      <p:transition spd="slow" p14:dur="2000" advTm="56000"/>
    </mc:Choice>
    <mc:Fallback xmlns="">
      <p:transition spd="slow" advTm="5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26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154F93-3034-4C54-8459-4C64A20B19DC}"/>
              </a:ext>
            </a:extLst>
          </p:cNvPr>
          <p:cNvPicPr>
            <a:picLocks noChangeAspect="1"/>
          </p:cNvPicPr>
          <p:nvPr/>
        </p:nvPicPr>
        <p:blipFill>
          <a:blip r:embed="rId5"/>
          <a:stretch>
            <a:fillRect/>
          </a:stretch>
        </p:blipFill>
        <p:spPr>
          <a:xfrm>
            <a:off x="4659086" y="582668"/>
            <a:ext cx="7532914" cy="6275332"/>
          </a:xfrm>
          <a:prstGeom prst="rect">
            <a:avLst/>
          </a:prstGeom>
          <a:ln>
            <a:solidFill>
              <a:schemeClr val="accent1">
                <a:lumMod val="75000"/>
              </a:schemeClr>
            </a:solidFill>
          </a:ln>
        </p:spPr>
      </p:pic>
      <p:sp>
        <p:nvSpPr>
          <p:cNvPr id="2" name="TextBox 1">
            <a:extLst>
              <a:ext uri="{FF2B5EF4-FFF2-40B4-BE49-F238E27FC236}">
                <a16:creationId xmlns:a16="http://schemas.microsoft.com/office/drawing/2014/main" id="{7B740568-62D3-442C-B837-126DED90EA36}"/>
              </a:ext>
            </a:extLst>
          </p:cNvPr>
          <p:cNvSpPr txBox="1"/>
          <p:nvPr/>
        </p:nvSpPr>
        <p:spPr>
          <a:xfrm>
            <a:off x="0" y="0"/>
            <a:ext cx="7765143" cy="523220"/>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Registration Part 2 Data Confirmation </a:t>
            </a:r>
          </a:p>
        </p:txBody>
      </p:sp>
      <p:pic>
        <p:nvPicPr>
          <p:cNvPr id="3" name="Slide_13">
            <a:hlinkClick r:id="" action="ppaction://media"/>
            <a:extLst>
              <a:ext uri="{FF2B5EF4-FFF2-40B4-BE49-F238E27FC236}">
                <a16:creationId xmlns:a16="http://schemas.microsoft.com/office/drawing/2014/main" id="{71D76E77-68FC-48BC-A1BF-77A8FDD7008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3691" y="6248400"/>
            <a:ext cx="609600" cy="609600"/>
          </a:xfrm>
          <a:prstGeom prst="rect">
            <a:avLst/>
          </a:prstGeom>
        </p:spPr>
      </p:pic>
    </p:spTree>
    <p:extLst>
      <p:ext uri="{BB962C8B-B14F-4D97-AF65-F5344CB8AC3E}">
        <p14:creationId xmlns:p14="http://schemas.microsoft.com/office/powerpoint/2010/main" val="4182291209"/>
      </p:ext>
    </p:extLst>
  </p:cSld>
  <p:clrMapOvr>
    <a:masterClrMapping/>
  </p:clrMapOvr>
  <mc:AlternateContent xmlns:mc="http://schemas.openxmlformats.org/markup-compatibility/2006" xmlns:p14="http://schemas.microsoft.com/office/powerpoint/2010/main">
    <mc:Choice Requires="p14">
      <p:transition spd="slow" p14:dur="2000" advTm="25000"/>
    </mc:Choice>
    <mc:Fallback xmlns="">
      <p:transition spd="slow" advTm="2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51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760828-151A-41E9-A1AC-7B4E71CCD195}"/>
              </a:ext>
            </a:extLst>
          </p:cNvPr>
          <p:cNvSpPr txBox="1"/>
          <p:nvPr/>
        </p:nvSpPr>
        <p:spPr>
          <a:xfrm>
            <a:off x="0" y="0"/>
            <a:ext cx="10515600" cy="473075"/>
          </a:xfrm>
          <a:prstGeom prst="rect">
            <a:avLst/>
          </a:prstGeom>
        </p:spPr>
        <p:txBody>
          <a:bodyPr vert="horz" lIns="91440" tIns="45720" rIns="91440" bIns="45720" rtlCol="0" anchor="ctr">
            <a:normAutofit lnSpcReduction="10000"/>
          </a:bodyPr>
          <a:lstStyle/>
          <a:p>
            <a:pPr>
              <a:lnSpc>
                <a:spcPct val="90000"/>
              </a:lnSpc>
              <a:spcBef>
                <a:spcPct val="0"/>
              </a:spcBef>
              <a:spcAft>
                <a:spcPts val="600"/>
              </a:spcAft>
            </a:pPr>
            <a:r>
              <a:rPr lang="en-US" sz="2800" u="sng" dirty="0">
                <a:solidFill>
                  <a:schemeClr val="accent1">
                    <a:lumMod val="75000"/>
                  </a:schemeClr>
                </a:solidFill>
                <a:latin typeface="Arial Rounded MT Bold" panose="020F0704030504030204" pitchFamily="34" charset="0"/>
                <a:ea typeface="+mj-ea"/>
                <a:cs typeface="+mj-cs"/>
              </a:rPr>
              <a:t>DCDEE WORKS Security Questions </a:t>
            </a:r>
          </a:p>
        </p:txBody>
      </p:sp>
      <p:pic>
        <p:nvPicPr>
          <p:cNvPr id="3" name="Picture 2" descr="A screenshot of a social media post&#10;&#10;Description generated with very high confidence">
            <a:extLst>
              <a:ext uri="{FF2B5EF4-FFF2-40B4-BE49-F238E27FC236}">
                <a16:creationId xmlns:a16="http://schemas.microsoft.com/office/drawing/2014/main" id="{F2FDECB2-503D-47BD-B18F-334A973A43F7}"/>
              </a:ext>
            </a:extLst>
          </p:cNvPr>
          <p:cNvPicPr/>
          <p:nvPr/>
        </p:nvPicPr>
        <p:blipFill rotWithShape="1">
          <a:blip r:embed="rId5"/>
          <a:stretch/>
        </p:blipFill>
        <p:spPr>
          <a:xfrm>
            <a:off x="1676401" y="473075"/>
            <a:ext cx="10515600" cy="6384925"/>
          </a:xfrm>
          <a:prstGeom prst="rect">
            <a:avLst/>
          </a:prstGeom>
          <a:solidFill>
            <a:schemeClr val="accent1">
              <a:lumMod val="75000"/>
            </a:schemeClr>
          </a:solidFill>
          <a:ln>
            <a:solidFill>
              <a:schemeClr val="accent1">
                <a:lumMod val="75000"/>
              </a:schemeClr>
            </a:solidFill>
          </a:ln>
          <a:effectLst>
            <a:outerShdw blurRad="50800" dist="38100" algn="l" rotWithShape="0">
              <a:prstClr val="black">
                <a:alpha val="40000"/>
              </a:prstClr>
            </a:outerShdw>
          </a:effectLst>
        </p:spPr>
      </p:pic>
      <p:pic>
        <p:nvPicPr>
          <p:cNvPr id="5" name="Slide_14">
            <a:hlinkClick r:id="" action="ppaction://media"/>
            <a:extLst>
              <a:ext uri="{FF2B5EF4-FFF2-40B4-BE49-F238E27FC236}">
                <a16:creationId xmlns:a16="http://schemas.microsoft.com/office/drawing/2014/main" id="{35222717-8521-4162-990C-DB3367EC7E6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15847" y="6248400"/>
            <a:ext cx="609600" cy="609600"/>
          </a:xfrm>
          <a:prstGeom prst="rect">
            <a:avLst/>
          </a:prstGeom>
        </p:spPr>
      </p:pic>
    </p:spTree>
    <p:extLst>
      <p:ext uri="{BB962C8B-B14F-4D97-AF65-F5344CB8AC3E}">
        <p14:creationId xmlns:p14="http://schemas.microsoft.com/office/powerpoint/2010/main" val="1220810662"/>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55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393A13-5137-4CE1-9EEA-1078153ACB67}"/>
              </a:ext>
            </a:extLst>
          </p:cNvPr>
          <p:cNvSpPr txBox="1"/>
          <p:nvPr/>
        </p:nvSpPr>
        <p:spPr>
          <a:xfrm>
            <a:off x="0" y="0"/>
            <a:ext cx="4886325" cy="523220"/>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Access your Account</a:t>
            </a:r>
          </a:p>
        </p:txBody>
      </p:sp>
      <p:pic>
        <p:nvPicPr>
          <p:cNvPr id="4" name="Picture 3">
            <a:extLst>
              <a:ext uri="{FF2B5EF4-FFF2-40B4-BE49-F238E27FC236}">
                <a16:creationId xmlns:a16="http://schemas.microsoft.com/office/drawing/2014/main" id="{33D7D958-6587-4734-8047-B5A080938754}"/>
              </a:ext>
            </a:extLst>
          </p:cNvPr>
          <p:cNvPicPr>
            <a:picLocks noChangeAspect="1"/>
          </p:cNvPicPr>
          <p:nvPr/>
        </p:nvPicPr>
        <p:blipFill>
          <a:blip r:embed="rId5"/>
          <a:stretch>
            <a:fillRect/>
          </a:stretch>
        </p:blipFill>
        <p:spPr>
          <a:xfrm>
            <a:off x="1689797" y="726420"/>
            <a:ext cx="10502203" cy="4305501"/>
          </a:xfrm>
          <a:prstGeom prst="rect">
            <a:avLst/>
          </a:prstGeom>
          <a:ln>
            <a:solidFill>
              <a:schemeClr val="accent1">
                <a:lumMod val="75000"/>
              </a:schemeClr>
            </a:solidFill>
          </a:ln>
          <a:effectLst>
            <a:outerShdw blurRad="50800" dist="38100" algn="l" rotWithShape="0">
              <a:prstClr val="black">
                <a:alpha val="40000"/>
              </a:prstClr>
            </a:outerShdw>
          </a:effectLst>
        </p:spPr>
      </p:pic>
      <p:sp>
        <p:nvSpPr>
          <p:cNvPr id="6" name="Arrow: Left 5">
            <a:extLst>
              <a:ext uri="{FF2B5EF4-FFF2-40B4-BE49-F238E27FC236}">
                <a16:creationId xmlns:a16="http://schemas.microsoft.com/office/drawing/2014/main" id="{7A02DDFC-5753-43A0-A961-97A683AAD45F}"/>
              </a:ext>
            </a:extLst>
          </p:cNvPr>
          <p:cNvSpPr/>
          <p:nvPr/>
        </p:nvSpPr>
        <p:spPr>
          <a:xfrm rot="8343071" flipV="1">
            <a:off x="9262987" y="1273085"/>
            <a:ext cx="782306" cy="274942"/>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3" name="Slide_15">
            <a:hlinkClick r:id="" action="ppaction://media"/>
            <a:extLst>
              <a:ext uri="{FF2B5EF4-FFF2-40B4-BE49-F238E27FC236}">
                <a16:creationId xmlns:a16="http://schemas.microsoft.com/office/drawing/2014/main" id="{F99B373B-E899-46BC-91F2-1FC82D26665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52487" y="6248400"/>
            <a:ext cx="609600" cy="609600"/>
          </a:xfrm>
          <a:prstGeom prst="rect">
            <a:avLst/>
          </a:prstGeom>
        </p:spPr>
      </p:pic>
    </p:spTree>
    <p:extLst>
      <p:ext uri="{BB962C8B-B14F-4D97-AF65-F5344CB8AC3E}">
        <p14:creationId xmlns:p14="http://schemas.microsoft.com/office/powerpoint/2010/main" val="372969449"/>
      </p:ext>
    </p:extLst>
  </p:cSld>
  <p:clrMapOvr>
    <a:masterClrMapping/>
  </p:clrMapOvr>
  <mc:AlternateContent xmlns:mc="http://schemas.openxmlformats.org/markup-compatibility/2006" xmlns:p14="http://schemas.microsoft.com/office/powerpoint/2010/main">
    <mc:Choice Requires="p14">
      <p:transition spd="slow" p14:dur="2000" advTm="36000"/>
    </mc:Choice>
    <mc:Fallback xmlns="">
      <p:transition spd="slow" advTm="3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87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2287A1-8E35-40A7-AD50-C9E1EFCFF572}"/>
              </a:ext>
            </a:extLst>
          </p:cNvPr>
          <p:cNvSpPr txBox="1"/>
          <p:nvPr/>
        </p:nvSpPr>
        <p:spPr>
          <a:xfrm>
            <a:off x="0" y="0"/>
            <a:ext cx="2956560" cy="523220"/>
          </a:xfrm>
          <a:prstGeom prst="rect">
            <a:avLst/>
          </a:prstGeom>
          <a:noFill/>
        </p:spPr>
        <p:txBody>
          <a:bodyPr wrap="square" rtlCol="0">
            <a:spAutoFit/>
          </a:bodyPr>
          <a:lstStyle/>
          <a:p>
            <a:r>
              <a:rPr lang="en-US" sz="2800" b="1" u="sng" dirty="0">
                <a:solidFill>
                  <a:schemeClr val="accent1">
                    <a:lumMod val="75000"/>
                  </a:schemeClr>
                </a:solidFill>
                <a:latin typeface="Arial Rounded MT Bold" panose="020F0704030504030204" pitchFamily="34" charset="0"/>
              </a:rPr>
              <a:t>Home</a:t>
            </a:r>
          </a:p>
        </p:txBody>
      </p:sp>
      <p:pic>
        <p:nvPicPr>
          <p:cNvPr id="3" name="Picture 2">
            <a:extLst>
              <a:ext uri="{FF2B5EF4-FFF2-40B4-BE49-F238E27FC236}">
                <a16:creationId xmlns:a16="http://schemas.microsoft.com/office/drawing/2014/main" id="{40D87193-8301-4B6B-9E93-644D31871016}"/>
              </a:ext>
            </a:extLst>
          </p:cNvPr>
          <p:cNvPicPr>
            <a:picLocks noChangeAspect="1"/>
          </p:cNvPicPr>
          <p:nvPr/>
        </p:nvPicPr>
        <p:blipFill>
          <a:blip r:embed="rId5"/>
          <a:stretch>
            <a:fillRect/>
          </a:stretch>
        </p:blipFill>
        <p:spPr>
          <a:xfrm>
            <a:off x="640080" y="523220"/>
            <a:ext cx="11551920" cy="6334780"/>
          </a:xfrm>
          <a:prstGeom prst="rect">
            <a:avLst/>
          </a:prstGeom>
        </p:spPr>
      </p:pic>
      <p:sp>
        <p:nvSpPr>
          <p:cNvPr id="4" name="Arrow: Left 3">
            <a:extLst>
              <a:ext uri="{FF2B5EF4-FFF2-40B4-BE49-F238E27FC236}">
                <a16:creationId xmlns:a16="http://schemas.microsoft.com/office/drawing/2014/main" id="{5D684944-9918-4930-B7F2-590861B6FB42}"/>
              </a:ext>
            </a:extLst>
          </p:cNvPr>
          <p:cNvSpPr/>
          <p:nvPr/>
        </p:nvSpPr>
        <p:spPr>
          <a:xfrm>
            <a:off x="1341120" y="1258626"/>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5" name="Slide_16">
            <a:hlinkClick r:id="" action="ppaction://media"/>
            <a:extLst>
              <a:ext uri="{FF2B5EF4-FFF2-40B4-BE49-F238E27FC236}">
                <a16:creationId xmlns:a16="http://schemas.microsoft.com/office/drawing/2014/main" id="{80DBE373-B92A-4084-8188-8E2B7DA681F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04163" y="6248400"/>
            <a:ext cx="609600" cy="609600"/>
          </a:xfrm>
          <a:prstGeom prst="rect">
            <a:avLst/>
          </a:prstGeom>
        </p:spPr>
      </p:pic>
    </p:spTree>
    <p:extLst>
      <p:ext uri="{BB962C8B-B14F-4D97-AF65-F5344CB8AC3E}">
        <p14:creationId xmlns:p14="http://schemas.microsoft.com/office/powerpoint/2010/main" val="4002400041"/>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51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0A30CD3-8EAB-410E-9D89-79B817C7424E}"/>
              </a:ext>
            </a:extLst>
          </p:cNvPr>
          <p:cNvSpPr txBox="1"/>
          <p:nvPr/>
        </p:nvSpPr>
        <p:spPr>
          <a:xfrm>
            <a:off x="0" y="0"/>
            <a:ext cx="7027628" cy="523220"/>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Personal Information Updates </a:t>
            </a:r>
          </a:p>
        </p:txBody>
      </p:sp>
      <p:pic>
        <p:nvPicPr>
          <p:cNvPr id="5" name="Picture 4">
            <a:extLst>
              <a:ext uri="{FF2B5EF4-FFF2-40B4-BE49-F238E27FC236}">
                <a16:creationId xmlns:a16="http://schemas.microsoft.com/office/drawing/2014/main" id="{7C885614-74D6-4C9D-967E-A4573120E800}"/>
              </a:ext>
            </a:extLst>
          </p:cNvPr>
          <p:cNvPicPr>
            <a:picLocks noChangeAspect="1"/>
          </p:cNvPicPr>
          <p:nvPr/>
        </p:nvPicPr>
        <p:blipFill>
          <a:blip r:embed="rId5"/>
          <a:stretch>
            <a:fillRect/>
          </a:stretch>
        </p:blipFill>
        <p:spPr>
          <a:xfrm>
            <a:off x="4216054" y="523220"/>
            <a:ext cx="2895600" cy="1428750"/>
          </a:xfrm>
          <a:prstGeom prst="rect">
            <a:avLst/>
          </a:prstGeom>
        </p:spPr>
      </p:pic>
      <p:sp>
        <p:nvSpPr>
          <p:cNvPr id="10" name="Arrow: Left 9">
            <a:extLst>
              <a:ext uri="{FF2B5EF4-FFF2-40B4-BE49-F238E27FC236}">
                <a16:creationId xmlns:a16="http://schemas.microsoft.com/office/drawing/2014/main" id="{F839BD9B-146F-4C7E-A016-7F7CDE1E4820}"/>
              </a:ext>
            </a:extLst>
          </p:cNvPr>
          <p:cNvSpPr/>
          <p:nvPr/>
        </p:nvSpPr>
        <p:spPr>
          <a:xfrm rot="10800000">
            <a:off x="4979591" y="1190722"/>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251BE7C7-1A1B-48FD-ABF6-2ACC6A2C43F3}"/>
              </a:ext>
            </a:extLst>
          </p:cNvPr>
          <p:cNvPicPr>
            <a:picLocks noChangeAspect="1"/>
          </p:cNvPicPr>
          <p:nvPr/>
        </p:nvPicPr>
        <p:blipFill>
          <a:blip r:embed="rId6"/>
          <a:stretch>
            <a:fillRect/>
          </a:stretch>
        </p:blipFill>
        <p:spPr>
          <a:xfrm>
            <a:off x="7044595" y="0"/>
            <a:ext cx="5147405" cy="6858000"/>
          </a:xfrm>
          <a:prstGeom prst="rect">
            <a:avLst/>
          </a:prstGeom>
        </p:spPr>
      </p:pic>
      <p:sp>
        <p:nvSpPr>
          <p:cNvPr id="16" name="Arrow: Left 15">
            <a:extLst>
              <a:ext uri="{FF2B5EF4-FFF2-40B4-BE49-F238E27FC236}">
                <a16:creationId xmlns:a16="http://schemas.microsoft.com/office/drawing/2014/main" id="{3701982B-02EC-4C0F-A1B3-16F5D096F9C8}"/>
              </a:ext>
            </a:extLst>
          </p:cNvPr>
          <p:cNvSpPr/>
          <p:nvPr/>
        </p:nvSpPr>
        <p:spPr>
          <a:xfrm rot="10800000">
            <a:off x="6567922" y="6516281"/>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2" name="Slide_17">
            <a:hlinkClick r:id="" action="ppaction://media"/>
            <a:extLst>
              <a:ext uri="{FF2B5EF4-FFF2-40B4-BE49-F238E27FC236}">
                <a16:creationId xmlns:a16="http://schemas.microsoft.com/office/drawing/2014/main" id="{F887D240-3CC3-478E-A61F-50556BA38A3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72071" y="6248400"/>
            <a:ext cx="609600" cy="609600"/>
          </a:xfrm>
          <a:prstGeom prst="rect">
            <a:avLst/>
          </a:prstGeom>
        </p:spPr>
      </p:pic>
    </p:spTree>
    <p:extLst>
      <p:ext uri="{BB962C8B-B14F-4D97-AF65-F5344CB8AC3E}">
        <p14:creationId xmlns:p14="http://schemas.microsoft.com/office/powerpoint/2010/main" val="1484709752"/>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73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AC71ED-33A3-4343-ABCB-AC3312261383}"/>
              </a:ext>
            </a:extLst>
          </p:cNvPr>
          <p:cNvSpPr txBox="1"/>
          <p:nvPr/>
        </p:nvSpPr>
        <p:spPr>
          <a:xfrm>
            <a:off x="0" y="-114760"/>
            <a:ext cx="3517914" cy="523220"/>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Positions</a:t>
            </a:r>
          </a:p>
        </p:txBody>
      </p:sp>
      <p:pic>
        <p:nvPicPr>
          <p:cNvPr id="4" name="Picture 3">
            <a:extLst>
              <a:ext uri="{FF2B5EF4-FFF2-40B4-BE49-F238E27FC236}">
                <a16:creationId xmlns:a16="http://schemas.microsoft.com/office/drawing/2014/main" id="{51986C6B-6E1E-4ACF-A2E9-9B2CA0B6C1D9}"/>
              </a:ext>
            </a:extLst>
          </p:cNvPr>
          <p:cNvPicPr/>
          <p:nvPr/>
        </p:nvPicPr>
        <p:blipFill>
          <a:blip r:embed="rId5"/>
          <a:stretch>
            <a:fillRect/>
          </a:stretch>
        </p:blipFill>
        <p:spPr>
          <a:xfrm>
            <a:off x="1028700" y="408460"/>
            <a:ext cx="11163300" cy="6449540"/>
          </a:xfrm>
          <a:prstGeom prst="rect">
            <a:avLst/>
          </a:prstGeom>
          <a:ln>
            <a:solidFill>
              <a:schemeClr val="accent1">
                <a:lumMod val="50000"/>
              </a:schemeClr>
            </a:solidFill>
          </a:ln>
          <a:effectLst>
            <a:outerShdw blurRad="50800" dist="38100" algn="l" rotWithShape="0">
              <a:schemeClr val="accent1">
                <a:lumMod val="75000"/>
                <a:alpha val="40000"/>
              </a:schemeClr>
            </a:outerShdw>
          </a:effectLst>
        </p:spPr>
      </p:pic>
      <p:sp>
        <p:nvSpPr>
          <p:cNvPr id="5" name="Arrow: Left 4">
            <a:extLst>
              <a:ext uri="{FF2B5EF4-FFF2-40B4-BE49-F238E27FC236}">
                <a16:creationId xmlns:a16="http://schemas.microsoft.com/office/drawing/2014/main" id="{3470F541-4B19-45B8-B2EF-CDAF1EB2EAF5}"/>
              </a:ext>
            </a:extLst>
          </p:cNvPr>
          <p:cNvSpPr/>
          <p:nvPr/>
        </p:nvSpPr>
        <p:spPr>
          <a:xfrm>
            <a:off x="1624231" y="767136"/>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3" name="Slide_18">
            <a:hlinkClick r:id="" action="ppaction://media"/>
            <a:extLst>
              <a:ext uri="{FF2B5EF4-FFF2-40B4-BE49-F238E27FC236}">
                <a16:creationId xmlns:a16="http://schemas.microsoft.com/office/drawing/2014/main" id="{B6D9095F-C3E3-4F0A-8713-CFD8D50EF81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55205" y="6248400"/>
            <a:ext cx="609600" cy="609600"/>
          </a:xfrm>
          <a:prstGeom prst="rect">
            <a:avLst/>
          </a:prstGeom>
        </p:spPr>
      </p:pic>
    </p:spTree>
    <p:extLst>
      <p:ext uri="{BB962C8B-B14F-4D97-AF65-F5344CB8AC3E}">
        <p14:creationId xmlns:p14="http://schemas.microsoft.com/office/powerpoint/2010/main" val="4227906135"/>
      </p:ext>
    </p:extLst>
  </p:cSld>
  <p:clrMapOvr>
    <a:masterClrMapping/>
  </p:clrMapOvr>
  <mc:AlternateContent xmlns:mc="http://schemas.openxmlformats.org/markup-compatibility/2006" xmlns:p14="http://schemas.microsoft.com/office/powerpoint/2010/main">
    <mc:Choice Requires="p14">
      <p:transition spd="slow" p14:dur="2000" advTm="16000"/>
    </mc:Choice>
    <mc:Fallback xmlns="">
      <p:transition spd="slow" advTm="1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10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C14094F-0174-4FB5-904C-97F65256EBF7}"/>
              </a:ext>
            </a:extLst>
          </p:cNvPr>
          <p:cNvSpPr txBox="1"/>
          <p:nvPr/>
        </p:nvSpPr>
        <p:spPr>
          <a:xfrm>
            <a:off x="36095" y="-12032"/>
            <a:ext cx="4216816" cy="523220"/>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Applying for a Position </a:t>
            </a:r>
          </a:p>
        </p:txBody>
      </p:sp>
      <p:pic>
        <p:nvPicPr>
          <p:cNvPr id="7" name="Picture 6">
            <a:extLst>
              <a:ext uri="{FF2B5EF4-FFF2-40B4-BE49-F238E27FC236}">
                <a16:creationId xmlns:a16="http://schemas.microsoft.com/office/drawing/2014/main" id="{0FEEF461-10C0-4847-9E48-6AE7165A6BAF}"/>
              </a:ext>
            </a:extLst>
          </p:cNvPr>
          <p:cNvPicPr>
            <a:picLocks noChangeAspect="1"/>
          </p:cNvPicPr>
          <p:nvPr/>
        </p:nvPicPr>
        <p:blipFill>
          <a:blip r:embed="rId5"/>
          <a:stretch>
            <a:fillRect/>
          </a:stretch>
        </p:blipFill>
        <p:spPr>
          <a:xfrm>
            <a:off x="0" y="609928"/>
            <a:ext cx="12192000" cy="6305221"/>
          </a:xfrm>
          <a:prstGeom prst="rect">
            <a:avLst/>
          </a:prstGeom>
          <a:ln>
            <a:solidFill>
              <a:schemeClr val="accent1">
                <a:lumMod val="50000"/>
              </a:schemeClr>
            </a:solidFill>
          </a:ln>
          <a:effectLst>
            <a:outerShdw blurRad="50800" dist="38100" algn="l" rotWithShape="0">
              <a:schemeClr val="accent1">
                <a:lumMod val="75000"/>
                <a:alpha val="40000"/>
              </a:schemeClr>
            </a:outerShdw>
          </a:effectLst>
        </p:spPr>
      </p:pic>
      <p:sp>
        <p:nvSpPr>
          <p:cNvPr id="12" name="Arrow: Left 11">
            <a:extLst>
              <a:ext uri="{FF2B5EF4-FFF2-40B4-BE49-F238E27FC236}">
                <a16:creationId xmlns:a16="http://schemas.microsoft.com/office/drawing/2014/main" id="{9A39D367-18D2-46AB-B0CC-EE9790BC9F36}"/>
              </a:ext>
            </a:extLst>
          </p:cNvPr>
          <p:cNvSpPr/>
          <p:nvPr/>
        </p:nvSpPr>
        <p:spPr>
          <a:xfrm rot="10800000">
            <a:off x="1201321" y="3811326"/>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3" name="Arrow: Left 12">
            <a:extLst>
              <a:ext uri="{FF2B5EF4-FFF2-40B4-BE49-F238E27FC236}">
                <a16:creationId xmlns:a16="http://schemas.microsoft.com/office/drawing/2014/main" id="{D25726CD-B073-4F3E-987D-4E39646569F7}"/>
              </a:ext>
            </a:extLst>
          </p:cNvPr>
          <p:cNvSpPr/>
          <p:nvPr/>
        </p:nvSpPr>
        <p:spPr>
          <a:xfrm rot="10800000">
            <a:off x="2060476" y="4230426"/>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4" name="Arrow: Left 13">
            <a:extLst>
              <a:ext uri="{FF2B5EF4-FFF2-40B4-BE49-F238E27FC236}">
                <a16:creationId xmlns:a16="http://schemas.microsoft.com/office/drawing/2014/main" id="{F01A4503-0D68-4AA6-A46A-3A568A6FE2DE}"/>
              </a:ext>
            </a:extLst>
          </p:cNvPr>
          <p:cNvSpPr/>
          <p:nvPr/>
        </p:nvSpPr>
        <p:spPr>
          <a:xfrm rot="10800000">
            <a:off x="1213373" y="6352847"/>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2" name="Slide_19">
            <a:hlinkClick r:id="" action="ppaction://media"/>
            <a:extLst>
              <a:ext uri="{FF2B5EF4-FFF2-40B4-BE49-F238E27FC236}">
                <a16:creationId xmlns:a16="http://schemas.microsoft.com/office/drawing/2014/main" id="{8B0FB786-2919-4476-8A50-33A9CA36069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16165" y="6305549"/>
            <a:ext cx="609600" cy="609600"/>
          </a:xfrm>
          <a:prstGeom prst="rect">
            <a:avLst/>
          </a:prstGeom>
        </p:spPr>
      </p:pic>
    </p:spTree>
    <p:extLst>
      <p:ext uri="{BB962C8B-B14F-4D97-AF65-F5344CB8AC3E}">
        <p14:creationId xmlns:p14="http://schemas.microsoft.com/office/powerpoint/2010/main" val="3035053977"/>
      </p:ext>
    </p:extLst>
  </p:cSld>
  <p:clrMapOvr>
    <a:masterClrMapping/>
  </p:clrMapOvr>
  <mc:AlternateContent xmlns:mc="http://schemas.openxmlformats.org/markup-compatibility/2006" xmlns:p14="http://schemas.microsoft.com/office/powerpoint/2010/main">
    <mc:Choice Requires="p14">
      <p:transition spd="slow" p14:dur="2000" advTm="77000"/>
    </mc:Choice>
    <mc:Fallback xmlns="">
      <p:transition spd="slow" advTm="7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410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3CF01-8AE1-43BC-BFD6-8F1C0920C2B0}"/>
              </a:ext>
            </a:extLst>
          </p:cNvPr>
          <p:cNvSpPr>
            <a:spLocks noGrp="1"/>
          </p:cNvSpPr>
          <p:nvPr>
            <p:ph type="title"/>
          </p:nvPr>
        </p:nvSpPr>
        <p:spPr>
          <a:xfrm>
            <a:off x="-1" y="0"/>
            <a:ext cx="5684521" cy="758825"/>
          </a:xfrm>
        </p:spPr>
        <p:txBody>
          <a:bodyPr anchor="ctr" anchorCtr="1">
            <a:noAutofit/>
          </a:bodyPr>
          <a:lstStyle/>
          <a:p>
            <a:r>
              <a:rPr lang="en-US" sz="2800" u="sng" dirty="0">
                <a:solidFill>
                  <a:schemeClr val="accent1">
                    <a:lumMod val="50000"/>
                  </a:schemeClr>
                </a:solidFill>
                <a:latin typeface="Arial Rounded MT Bold" panose="020F0704030504030204" pitchFamily="34" charset="0"/>
              </a:rPr>
              <a:t>Tips for Using DCDEE WORKS </a:t>
            </a:r>
          </a:p>
        </p:txBody>
      </p:sp>
      <p:sp>
        <p:nvSpPr>
          <p:cNvPr id="3" name="TextBox 2">
            <a:extLst>
              <a:ext uri="{FF2B5EF4-FFF2-40B4-BE49-F238E27FC236}">
                <a16:creationId xmlns:a16="http://schemas.microsoft.com/office/drawing/2014/main" id="{650BA764-399E-4597-883C-9FBF082218B6}"/>
              </a:ext>
            </a:extLst>
          </p:cNvPr>
          <p:cNvSpPr txBox="1"/>
          <p:nvPr/>
        </p:nvSpPr>
        <p:spPr>
          <a:xfrm>
            <a:off x="2165169" y="1420677"/>
            <a:ext cx="7861663" cy="3170099"/>
          </a:xfrm>
          <a:prstGeom prst="rect">
            <a:avLst/>
          </a:prstGeom>
          <a:noFill/>
        </p:spPr>
        <p:txBody>
          <a:bodyPr wrap="square" rtlCol="0">
            <a:spAutoFit/>
          </a:bodyPr>
          <a:lstStyle/>
          <a:p>
            <a:pPr marL="285750" indent="-285750">
              <a:buFont typeface="Wingdings" panose="05000000000000000000" pitchFamily="2" charset="2"/>
              <a:buChar char="Ø"/>
            </a:pPr>
            <a:r>
              <a:rPr lang="en-US" sz="2000" dirty="0">
                <a:solidFill>
                  <a:schemeClr val="accent1">
                    <a:lumMod val="75000"/>
                  </a:schemeClr>
                </a:solidFill>
              </a:rPr>
              <a:t>You can increase the font size of the text by using                              at the bottom right hand side of your screen. </a:t>
            </a:r>
          </a:p>
          <a:p>
            <a:pPr marL="285750" indent="-285750">
              <a:buFont typeface="Wingdings" panose="05000000000000000000" pitchFamily="2" charset="2"/>
              <a:buChar char="Ø"/>
            </a:pPr>
            <a:r>
              <a:rPr lang="en-US" sz="2000" dirty="0">
                <a:solidFill>
                  <a:schemeClr val="accent1">
                    <a:lumMod val="75000"/>
                  </a:schemeClr>
                </a:solidFill>
              </a:rPr>
              <a:t>You can log out of DCDEE WORKS at any time. Please note that unsaved changes will not be retained when you log out. </a:t>
            </a:r>
          </a:p>
          <a:p>
            <a:pPr marL="285750" indent="-285750">
              <a:buFont typeface="Wingdings" panose="05000000000000000000" pitchFamily="2" charset="2"/>
              <a:buChar char="Ø"/>
            </a:pPr>
            <a:r>
              <a:rPr lang="en-US" sz="2000" dirty="0">
                <a:solidFill>
                  <a:schemeClr val="accent1">
                    <a:lumMod val="75000"/>
                  </a:schemeClr>
                </a:solidFill>
              </a:rPr>
              <a:t>For additional questions, please contact DCDEE WORKS Technical  Assistance 919-814-6350 or email your inquiries to </a:t>
            </a:r>
            <a:r>
              <a:rPr lang="en-US" sz="2000" dirty="0">
                <a:solidFill>
                  <a:schemeClr val="accent1">
                    <a:lumMod val="75000"/>
                  </a:schemeClr>
                </a:solidFill>
                <a:hlinkClick r:id="rId5"/>
              </a:rPr>
              <a:t>dcdee.works@dhhs.nc.gov</a:t>
            </a:r>
            <a:r>
              <a:rPr lang="en-US" sz="2000" dirty="0">
                <a:solidFill>
                  <a:schemeClr val="accent1">
                    <a:lumMod val="75000"/>
                  </a:schemeClr>
                </a:solidFill>
              </a:rPr>
              <a:t> </a:t>
            </a:r>
          </a:p>
          <a:p>
            <a:r>
              <a:rPr lang="en-US" sz="2000" dirty="0">
                <a:solidFill>
                  <a:schemeClr val="accent1">
                    <a:lumMod val="50000"/>
                  </a:schemeClr>
                </a:solidFill>
              </a:rPr>
              <a:t> </a:t>
            </a:r>
            <a:endParaRPr lang="en-US" sz="2000" dirty="0">
              <a:solidFill>
                <a:schemeClr val="accent1">
                  <a:lumMod val="75000"/>
                </a:schemeClr>
              </a:solidFill>
            </a:endParaRPr>
          </a:p>
          <a:p>
            <a:pPr marL="285750" indent="-285750">
              <a:buFont typeface="Wingdings" panose="05000000000000000000" pitchFamily="2" charset="2"/>
              <a:buChar char="Ø"/>
            </a:pPr>
            <a:endParaRPr lang="en-US" sz="2000" dirty="0"/>
          </a:p>
          <a:p>
            <a:pPr marL="285750" indent="-285750">
              <a:buFont typeface="Wingdings" panose="05000000000000000000" pitchFamily="2" charset="2"/>
              <a:buChar char="Ø"/>
            </a:pPr>
            <a:endParaRPr lang="en-US" sz="2000" dirty="0"/>
          </a:p>
        </p:txBody>
      </p:sp>
      <p:pic>
        <p:nvPicPr>
          <p:cNvPr id="4" name="Picture 3">
            <a:extLst>
              <a:ext uri="{FF2B5EF4-FFF2-40B4-BE49-F238E27FC236}">
                <a16:creationId xmlns:a16="http://schemas.microsoft.com/office/drawing/2014/main" id="{4F94B10B-9DE2-4CFA-99DA-D492CBEA35E0}"/>
              </a:ext>
            </a:extLst>
          </p:cNvPr>
          <p:cNvPicPr>
            <a:picLocks noChangeAspect="1"/>
          </p:cNvPicPr>
          <p:nvPr/>
        </p:nvPicPr>
        <p:blipFill>
          <a:blip r:embed="rId6"/>
          <a:stretch>
            <a:fillRect/>
          </a:stretch>
        </p:blipFill>
        <p:spPr>
          <a:xfrm>
            <a:off x="7678782" y="1523094"/>
            <a:ext cx="1581150" cy="228600"/>
          </a:xfrm>
          <a:prstGeom prst="rect">
            <a:avLst/>
          </a:prstGeom>
        </p:spPr>
      </p:pic>
      <p:pic>
        <p:nvPicPr>
          <p:cNvPr id="6" name="Slide_02">
            <a:hlinkClick r:id="" action="ppaction://media"/>
            <a:extLst>
              <a:ext uri="{FF2B5EF4-FFF2-40B4-BE49-F238E27FC236}">
                <a16:creationId xmlns:a16="http://schemas.microsoft.com/office/drawing/2014/main" id="{A66C7AC6-C43A-4C9D-8012-03C14A9050F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401509" y="6248400"/>
            <a:ext cx="609600" cy="609600"/>
          </a:xfrm>
          <a:prstGeom prst="rect">
            <a:avLst/>
          </a:prstGeom>
        </p:spPr>
      </p:pic>
    </p:spTree>
    <p:extLst>
      <p:ext uri="{BB962C8B-B14F-4D97-AF65-F5344CB8AC3E}">
        <p14:creationId xmlns:p14="http://schemas.microsoft.com/office/powerpoint/2010/main" val="534064851"/>
      </p:ext>
    </p:extLst>
  </p:cSld>
  <p:clrMapOvr>
    <a:masterClrMapping/>
  </p:clrMapOvr>
  <mc:AlternateContent xmlns:mc="http://schemas.openxmlformats.org/markup-compatibility/2006" xmlns:p14="http://schemas.microsoft.com/office/powerpoint/2010/main">
    <mc:Choice Requires="p14">
      <p:transition spd="slow" p14:dur="2000" advTm="36000"/>
    </mc:Choice>
    <mc:Fallback xmlns="">
      <p:transition spd="slow" advTm="3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63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FA96AA-C452-4DE6-8275-32AEAD0AAAE7}"/>
              </a:ext>
            </a:extLst>
          </p:cNvPr>
          <p:cNvSpPr txBox="1"/>
          <p:nvPr/>
        </p:nvSpPr>
        <p:spPr>
          <a:xfrm>
            <a:off x="24259" y="-81299"/>
            <a:ext cx="3602705" cy="523220"/>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Upload a Document</a:t>
            </a:r>
          </a:p>
        </p:txBody>
      </p:sp>
      <p:pic>
        <p:nvPicPr>
          <p:cNvPr id="3" name="Picture 2">
            <a:extLst>
              <a:ext uri="{FF2B5EF4-FFF2-40B4-BE49-F238E27FC236}">
                <a16:creationId xmlns:a16="http://schemas.microsoft.com/office/drawing/2014/main" id="{F6C762B7-51A4-4F0D-92F5-FC5B5CC813CB}"/>
              </a:ext>
            </a:extLst>
          </p:cNvPr>
          <p:cNvPicPr/>
          <p:nvPr/>
        </p:nvPicPr>
        <p:blipFill>
          <a:blip r:embed="rId5"/>
          <a:stretch>
            <a:fillRect/>
          </a:stretch>
        </p:blipFill>
        <p:spPr>
          <a:xfrm>
            <a:off x="937845" y="656570"/>
            <a:ext cx="11254155" cy="6201430"/>
          </a:xfrm>
          <a:prstGeom prst="rect">
            <a:avLst/>
          </a:prstGeom>
          <a:ln>
            <a:solidFill>
              <a:schemeClr val="accent1">
                <a:lumMod val="50000"/>
              </a:schemeClr>
            </a:solidFill>
          </a:ln>
          <a:effectLst>
            <a:outerShdw blurRad="50800" dist="38100" algn="l" rotWithShape="0">
              <a:schemeClr val="accent1">
                <a:lumMod val="75000"/>
                <a:alpha val="40000"/>
              </a:schemeClr>
            </a:outerShdw>
          </a:effectLst>
        </p:spPr>
      </p:pic>
      <p:sp>
        <p:nvSpPr>
          <p:cNvPr id="8" name="Arrow: Left 7">
            <a:extLst>
              <a:ext uri="{FF2B5EF4-FFF2-40B4-BE49-F238E27FC236}">
                <a16:creationId xmlns:a16="http://schemas.microsoft.com/office/drawing/2014/main" id="{1A8B0C2B-A382-4F6A-A313-36CB87C847EB}"/>
              </a:ext>
            </a:extLst>
          </p:cNvPr>
          <p:cNvSpPr/>
          <p:nvPr/>
        </p:nvSpPr>
        <p:spPr>
          <a:xfrm rot="10800000">
            <a:off x="11023501" y="5244137"/>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9" name="Arrow: Left 8">
            <a:extLst>
              <a:ext uri="{FF2B5EF4-FFF2-40B4-BE49-F238E27FC236}">
                <a16:creationId xmlns:a16="http://schemas.microsoft.com/office/drawing/2014/main" id="{3358C70B-B2F6-4689-9FFA-F8B3B2CED6B2}"/>
              </a:ext>
            </a:extLst>
          </p:cNvPr>
          <p:cNvSpPr/>
          <p:nvPr/>
        </p:nvSpPr>
        <p:spPr>
          <a:xfrm rot="10800000">
            <a:off x="1919506" y="6201430"/>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4" name="Slide_20">
            <a:hlinkClick r:id="" action="ppaction://media"/>
            <a:extLst>
              <a:ext uri="{FF2B5EF4-FFF2-40B4-BE49-F238E27FC236}">
                <a16:creationId xmlns:a16="http://schemas.microsoft.com/office/drawing/2014/main" id="{938236F7-C173-43C3-A4AC-B14AFCC7370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40549" y="6248400"/>
            <a:ext cx="609600" cy="609600"/>
          </a:xfrm>
          <a:prstGeom prst="rect">
            <a:avLst/>
          </a:prstGeom>
        </p:spPr>
      </p:pic>
    </p:spTree>
    <p:extLst>
      <p:ext uri="{BB962C8B-B14F-4D97-AF65-F5344CB8AC3E}">
        <p14:creationId xmlns:p14="http://schemas.microsoft.com/office/powerpoint/2010/main" val="750868585"/>
      </p:ext>
    </p:extLst>
  </p:cSld>
  <p:clrMapOvr>
    <a:masterClrMapping/>
  </p:clrMapOvr>
  <mc:AlternateContent xmlns:mc="http://schemas.openxmlformats.org/markup-compatibility/2006" xmlns:p14="http://schemas.microsoft.com/office/powerpoint/2010/main">
    <mc:Choice Requires="p14">
      <p:transition spd="slow" p14:dur="2000" advTm="52000"/>
    </mc:Choice>
    <mc:Fallback xmlns="">
      <p:transition spd="slow" advTm="5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81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8F07DD-5417-42C6-9AD1-29E2C6550D22}"/>
              </a:ext>
            </a:extLst>
          </p:cNvPr>
          <p:cNvSpPr txBox="1"/>
          <p:nvPr/>
        </p:nvSpPr>
        <p:spPr>
          <a:xfrm>
            <a:off x="0" y="0"/>
            <a:ext cx="3720515" cy="523220"/>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Confirm Submission</a:t>
            </a:r>
          </a:p>
        </p:txBody>
      </p:sp>
      <p:pic>
        <p:nvPicPr>
          <p:cNvPr id="5" name="Picture 4">
            <a:extLst>
              <a:ext uri="{FF2B5EF4-FFF2-40B4-BE49-F238E27FC236}">
                <a16:creationId xmlns:a16="http://schemas.microsoft.com/office/drawing/2014/main" id="{7594F859-6BD1-49F3-86DC-1AF7895241A8}"/>
              </a:ext>
            </a:extLst>
          </p:cNvPr>
          <p:cNvPicPr>
            <a:picLocks noChangeAspect="1"/>
          </p:cNvPicPr>
          <p:nvPr/>
        </p:nvPicPr>
        <p:blipFill>
          <a:blip r:embed="rId5"/>
          <a:stretch>
            <a:fillRect/>
          </a:stretch>
        </p:blipFill>
        <p:spPr>
          <a:xfrm>
            <a:off x="2422519" y="523220"/>
            <a:ext cx="9769481" cy="3741155"/>
          </a:xfrm>
          <a:prstGeom prst="rect">
            <a:avLst/>
          </a:prstGeom>
          <a:ln>
            <a:solidFill>
              <a:schemeClr val="accent1">
                <a:lumMod val="50000"/>
              </a:schemeClr>
            </a:solidFill>
          </a:ln>
          <a:effectLst>
            <a:outerShdw blurRad="50800" dist="38100" algn="l" rotWithShape="0">
              <a:schemeClr val="accent1">
                <a:lumMod val="75000"/>
                <a:alpha val="40000"/>
              </a:schemeClr>
            </a:outerShdw>
          </a:effectLst>
        </p:spPr>
      </p:pic>
      <p:sp>
        <p:nvSpPr>
          <p:cNvPr id="6" name="Arrow: Left 5">
            <a:extLst>
              <a:ext uri="{FF2B5EF4-FFF2-40B4-BE49-F238E27FC236}">
                <a16:creationId xmlns:a16="http://schemas.microsoft.com/office/drawing/2014/main" id="{672DE054-3A46-409D-90E1-C0A1E42405DC}"/>
              </a:ext>
            </a:extLst>
          </p:cNvPr>
          <p:cNvSpPr/>
          <p:nvPr/>
        </p:nvSpPr>
        <p:spPr>
          <a:xfrm rot="8333996">
            <a:off x="10318838" y="3987952"/>
            <a:ext cx="695791" cy="30381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3" name="Slide_21">
            <a:hlinkClick r:id="" action="ppaction://media"/>
            <a:extLst>
              <a:ext uri="{FF2B5EF4-FFF2-40B4-BE49-F238E27FC236}">
                <a16:creationId xmlns:a16="http://schemas.microsoft.com/office/drawing/2014/main" id="{FFD95A23-9525-4639-B6E5-A11C26A7625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2261" y="6248400"/>
            <a:ext cx="609600" cy="609600"/>
          </a:xfrm>
          <a:prstGeom prst="rect">
            <a:avLst/>
          </a:prstGeom>
        </p:spPr>
      </p:pic>
    </p:spTree>
    <p:extLst>
      <p:ext uri="{BB962C8B-B14F-4D97-AF65-F5344CB8AC3E}">
        <p14:creationId xmlns:p14="http://schemas.microsoft.com/office/powerpoint/2010/main" val="610441438"/>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65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CA6BCE-700B-4E54-990D-7B55DD34F1DC}"/>
              </a:ext>
            </a:extLst>
          </p:cNvPr>
          <p:cNvSpPr txBox="1"/>
          <p:nvPr/>
        </p:nvSpPr>
        <p:spPr>
          <a:xfrm>
            <a:off x="0" y="-48126"/>
            <a:ext cx="4115207" cy="523220"/>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Education Background</a:t>
            </a:r>
          </a:p>
        </p:txBody>
      </p:sp>
      <p:pic>
        <p:nvPicPr>
          <p:cNvPr id="4" name="Picture 3">
            <a:extLst>
              <a:ext uri="{FF2B5EF4-FFF2-40B4-BE49-F238E27FC236}">
                <a16:creationId xmlns:a16="http://schemas.microsoft.com/office/drawing/2014/main" id="{D8E8FB1C-CC69-4E62-B75B-7E6E7CAF9C30}"/>
              </a:ext>
            </a:extLst>
          </p:cNvPr>
          <p:cNvPicPr>
            <a:picLocks noChangeAspect="1"/>
          </p:cNvPicPr>
          <p:nvPr/>
        </p:nvPicPr>
        <p:blipFill>
          <a:blip r:embed="rId5"/>
          <a:stretch>
            <a:fillRect/>
          </a:stretch>
        </p:blipFill>
        <p:spPr>
          <a:xfrm>
            <a:off x="0" y="523221"/>
            <a:ext cx="12192000" cy="6334780"/>
          </a:xfrm>
          <a:prstGeom prst="rect">
            <a:avLst/>
          </a:prstGeom>
          <a:ln>
            <a:solidFill>
              <a:schemeClr val="accent1">
                <a:lumMod val="50000"/>
              </a:schemeClr>
            </a:solidFill>
          </a:ln>
          <a:effectLst>
            <a:outerShdw blurRad="50800" dist="38100" algn="l" rotWithShape="0">
              <a:schemeClr val="accent1">
                <a:lumMod val="75000"/>
                <a:alpha val="40000"/>
              </a:schemeClr>
            </a:outerShdw>
          </a:effectLst>
        </p:spPr>
      </p:pic>
      <p:sp>
        <p:nvSpPr>
          <p:cNvPr id="5" name="Arrow: Left 4">
            <a:extLst>
              <a:ext uri="{FF2B5EF4-FFF2-40B4-BE49-F238E27FC236}">
                <a16:creationId xmlns:a16="http://schemas.microsoft.com/office/drawing/2014/main" id="{93A8C22B-FC5E-4038-9708-4F92F85FC799}"/>
              </a:ext>
            </a:extLst>
          </p:cNvPr>
          <p:cNvSpPr/>
          <p:nvPr/>
        </p:nvSpPr>
        <p:spPr>
          <a:xfrm>
            <a:off x="1296571" y="1677726"/>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3" name="Slide_22">
            <a:hlinkClick r:id="" action="ppaction://media"/>
            <a:extLst>
              <a:ext uri="{FF2B5EF4-FFF2-40B4-BE49-F238E27FC236}">
                <a16:creationId xmlns:a16="http://schemas.microsoft.com/office/drawing/2014/main" id="{52A3B0D2-E713-4DA2-9620-63321374C88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1245" y="6248400"/>
            <a:ext cx="609600" cy="609600"/>
          </a:xfrm>
          <a:prstGeom prst="rect">
            <a:avLst/>
          </a:prstGeom>
        </p:spPr>
      </p:pic>
    </p:spTree>
    <p:extLst>
      <p:ext uri="{BB962C8B-B14F-4D97-AF65-F5344CB8AC3E}">
        <p14:creationId xmlns:p14="http://schemas.microsoft.com/office/powerpoint/2010/main" val="3951518313"/>
      </p:ext>
    </p:extLst>
  </p:cSld>
  <p:clrMapOvr>
    <a:masterClrMapping/>
  </p:clrMapOvr>
  <mc:AlternateContent xmlns:mc="http://schemas.openxmlformats.org/markup-compatibility/2006" xmlns:p14="http://schemas.microsoft.com/office/powerpoint/2010/main">
    <mc:Choice Requires="p14">
      <p:transition spd="slow" p14:dur="2000" advTm="34000"/>
    </mc:Choice>
    <mc:Fallback xmlns="">
      <p:transition spd="slow" advTm="3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97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E5E06E-D82F-43E9-91D7-F747A122AD94}"/>
              </a:ext>
            </a:extLst>
          </p:cNvPr>
          <p:cNvSpPr txBox="1"/>
          <p:nvPr/>
        </p:nvSpPr>
        <p:spPr>
          <a:xfrm>
            <a:off x="0" y="161925"/>
            <a:ext cx="6411692" cy="523220"/>
          </a:xfrm>
          <a:prstGeom prst="rect">
            <a:avLst/>
          </a:prstGeom>
          <a:noFill/>
        </p:spPr>
        <p:txBody>
          <a:bodyPr wrap="none" rtlCol="0">
            <a:spAutoFit/>
          </a:bodyPr>
          <a:lstStyle/>
          <a:p>
            <a:r>
              <a:rPr lang="en-US" sz="2800" b="1" u="sng" dirty="0">
                <a:solidFill>
                  <a:schemeClr val="accent1">
                    <a:lumMod val="75000"/>
                  </a:schemeClr>
                </a:solidFill>
                <a:latin typeface="Arial Rounded MT Bold" panose="020F0704030504030204" pitchFamily="34" charset="0"/>
              </a:rPr>
              <a:t>DCDEE WORKS Facility Association</a:t>
            </a:r>
            <a:endParaRPr lang="en-US" sz="2800" dirty="0"/>
          </a:p>
        </p:txBody>
      </p:sp>
      <p:pic>
        <p:nvPicPr>
          <p:cNvPr id="5" name="Picture 4">
            <a:extLst>
              <a:ext uri="{FF2B5EF4-FFF2-40B4-BE49-F238E27FC236}">
                <a16:creationId xmlns:a16="http://schemas.microsoft.com/office/drawing/2014/main" id="{44777A2C-477E-4CB3-AEC4-7C7F8183306D}"/>
              </a:ext>
            </a:extLst>
          </p:cNvPr>
          <p:cNvPicPr>
            <a:picLocks noChangeAspect="1"/>
          </p:cNvPicPr>
          <p:nvPr/>
        </p:nvPicPr>
        <p:blipFill>
          <a:blip r:embed="rId5"/>
          <a:stretch>
            <a:fillRect/>
          </a:stretch>
        </p:blipFill>
        <p:spPr>
          <a:xfrm>
            <a:off x="804357" y="890816"/>
            <a:ext cx="11387643" cy="4114800"/>
          </a:xfrm>
          <a:prstGeom prst="rect">
            <a:avLst/>
          </a:prstGeom>
          <a:effectLst>
            <a:outerShdw blurRad="50800" dist="38100" algn="l" rotWithShape="0">
              <a:schemeClr val="accent1">
                <a:lumMod val="75000"/>
                <a:alpha val="40000"/>
              </a:schemeClr>
            </a:outerShdw>
          </a:effectLst>
        </p:spPr>
      </p:pic>
      <p:sp>
        <p:nvSpPr>
          <p:cNvPr id="7" name="Arrow: Left 6">
            <a:extLst>
              <a:ext uri="{FF2B5EF4-FFF2-40B4-BE49-F238E27FC236}">
                <a16:creationId xmlns:a16="http://schemas.microsoft.com/office/drawing/2014/main" id="{74DEC65C-03B7-4139-BF01-00CEA6371EC9}"/>
              </a:ext>
            </a:extLst>
          </p:cNvPr>
          <p:cNvSpPr/>
          <p:nvPr/>
        </p:nvSpPr>
        <p:spPr>
          <a:xfrm>
            <a:off x="1808045" y="2173686"/>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3" name="Slide_23">
            <a:hlinkClick r:id="" action="ppaction://media"/>
            <a:extLst>
              <a:ext uri="{FF2B5EF4-FFF2-40B4-BE49-F238E27FC236}">
                <a16:creationId xmlns:a16="http://schemas.microsoft.com/office/drawing/2014/main" id="{16D36BBD-BE63-4EEA-9138-882CAE04635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11174" y="6248400"/>
            <a:ext cx="609600" cy="609600"/>
          </a:xfrm>
          <a:prstGeom prst="rect">
            <a:avLst/>
          </a:prstGeom>
        </p:spPr>
      </p:pic>
    </p:spTree>
    <p:extLst>
      <p:ext uri="{BB962C8B-B14F-4D97-AF65-F5344CB8AC3E}">
        <p14:creationId xmlns:p14="http://schemas.microsoft.com/office/powerpoint/2010/main" val="2905052987"/>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9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FF38C8-ACC7-4829-8329-2CACCDA76322}"/>
              </a:ext>
            </a:extLst>
          </p:cNvPr>
          <p:cNvPicPr>
            <a:picLocks noChangeAspect="1"/>
          </p:cNvPicPr>
          <p:nvPr/>
        </p:nvPicPr>
        <p:blipFill>
          <a:blip r:embed="rId5"/>
          <a:stretch>
            <a:fillRect/>
          </a:stretch>
        </p:blipFill>
        <p:spPr>
          <a:xfrm>
            <a:off x="3171825" y="523220"/>
            <a:ext cx="9020175" cy="2638425"/>
          </a:xfrm>
          <a:prstGeom prst="rect">
            <a:avLst/>
          </a:prstGeom>
          <a:ln>
            <a:solidFill>
              <a:schemeClr val="accent1">
                <a:lumMod val="50000"/>
              </a:schemeClr>
            </a:solidFill>
          </a:ln>
          <a:effectLst>
            <a:outerShdw blurRad="50800" dist="38100" algn="l" rotWithShape="0">
              <a:schemeClr val="accent1">
                <a:lumMod val="75000"/>
                <a:alpha val="40000"/>
              </a:schemeClr>
            </a:outerShdw>
          </a:effectLst>
        </p:spPr>
      </p:pic>
      <p:sp>
        <p:nvSpPr>
          <p:cNvPr id="6" name="TextBox 5">
            <a:extLst>
              <a:ext uri="{FF2B5EF4-FFF2-40B4-BE49-F238E27FC236}">
                <a16:creationId xmlns:a16="http://schemas.microsoft.com/office/drawing/2014/main" id="{48430ED4-0007-437F-B403-023D2FFB341B}"/>
              </a:ext>
            </a:extLst>
          </p:cNvPr>
          <p:cNvSpPr txBox="1"/>
          <p:nvPr/>
        </p:nvSpPr>
        <p:spPr>
          <a:xfrm>
            <a:off x="0" y="0"/>
            <a:ext cx="10315576" cy="523220"/>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Add Facility Association </a:t>
            </a:r>
          </a:p>
        </p:txBody>
      </p:sp>
      <p:pic>
        <p:nvPicPr>
          <p:cNvPr id="7" name="Picture 6">
            <a:extLst>
              <a:ext uri="{FF2B5EF4-FFF2-40B4-BE49-F238E27FC236}">
                <a16:creationId xmlns:a16="http://schemas.microsoft.com/office/drawing/2014/main" id="{95803A79-10B9-46AF-ACEC-5C5780AC198C}"/>
              </a:ext>
            </a:extLst>
          </p:cNvPr>
          <p:cNvPicPr>
            <a:picLocks noChangeAspect="1"/>
          </p:cNvPicPr>
          <p:nvPr/>
        </p:nvPicPr>
        <p:blipFill>
          <a:blip r:embed="rId6"/>
          <a:stretch>
            <a:fillRect/>
          </a:stretch>
        </p:blipFill>
        <p:spPr>
          <a:xfrm>
            <a:off x="3171824" y="3161645"/>
            <a:ext cx="9020175" cy="3370018"/>
          </a:xfrm>
          <a:prstGeom prst="rect">
            <a:avLst/>
          </a:prstGeom>
          <a:effectLst>
            <a:outerShdw blurRad="50800" dist="38100" algn="l" rotWithShape="0">
              <a:schemeClr val="accent1">
                <a:lumMod val="75000"/>
                <a:alpha val="40000"/>
              </a:schemeClr>
            </a:outerShdw>
          </a:effectLst>
        </p:spPr>
      </p:pic>
      <p:sp>
        <p:nvSpPr>
          <p:cNvPr id="5" name="Arrow: Left 4">
            <a:extLst>
              <a:ext uri="{FF2B5EF4-FFF2-40B4-BE49-F238E27FC236}">
                <a16:creationId xmlns:a16="http://schemas.microsoft.com/office/drawing/2014/main" id="{4F828150-A99E-4C81-B576-F91588A4D51E}"/>
              </a:ext>
            </a:extLst>
          </p:cNvPr>
          <p:cNvSpPr/>
          <p:nvPr/>
        </p:nvSpPr>
        <p:spPr>
          <a:xfrm rot="10800000">
            <a:off x="10620375" y="1627783"/>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8" name="Arrow: Left 7">
            <a:extLst>
              <a:ext uri="{FF2B5EF4-FFF2-40B4-BE49-F238E27FC236}">
                <a16:creationId xmlns:a16="http://schemas.microsoft.com/office/drawing/2014/main" id="{1A5C1D4A-8677-45B6-A061-01F0DC7FD740}"/>
              </a:ext>
            </a:extLst>
          </p:cNvPr>
          <p:cNvSpPr/>
          <p:nvPr/>
        </p:nvSpPr>
        <p:spPr>
          <a:xfrm rot="10800000">
            <a:off x="4444548" y="4359019"/>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2" name="Slide_24">
            <a:hlinkClick r:id="" action="ppaction://media"/>
            <a:extLst>
              <a:ext uri="{FF2B5EF4-FFF2-40B4-BE49-F238E27FC236}">
                <a16:creationId xmlns:a16="http://schemas.microsoft.com/office/drawing/2014/main" id="{9244658A-D00D-450E-A110-8102F3FFE5F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60387" y="6248400"/>
            <a:ext cx="609601" cy="609600"/>
          </a:xfrm>
          <a:prstGeom prst="rect">
            <a:avLst/>
          </a:prstGeom>
        </p:spPr>
      </p:pic>
    </p:spTree>
    <p:extLst>
      <p:ext uri="{BB962C8B-B14F-4D97-AF65-F5344CB8AC3E}">
        <p14:creationId xmlns:p14="http://schemas.microsoft.com/office/powerpoint/2010/main" val="1043496835"/>
      </p:ext>
    </p:extLst>
  </p:cSld>
  <p:clrMapOvr>
    <a:masterClrMapping/>
  </p:clrMapOvr>
  <mc:AlternateContent xmlns:mc="http://schemas.openxmlformats.org/markup-compatibility/2006" xmlns:p14="http://schemas.microsoft.com/office/powerpoint/2010/main">
    <mc:Choice Requires="p14">
      <p:transition spd="slow" p14:dur="2000" advTm="18000"/>
    </mc:Choice>
    <mc:Fallback xmlns="">
      <p:transition spd="slow" advTm="1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53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800A2F2-79C9-4C5B-B6CD-00503F5012B6}"/>
              </a:ext>
            </a:extLst>
          </p:cNvPr>
          <p:cNvSpPr/>
          <p:nvPr/>
        </p:nvSpPr>
        <p:spPr>
          <a:xfrm>
            <a:off x="0" y="-88414"/>
            <a:ext cx="4386009" cy="523220"/>
          </a:xfrm>
          <a:prstGeom prst="rect">
            <a:avLst/>
          </a:prstGeom>
        </p:spPr>
        <p:txBody>
          <a:bodyPr wrap="none">
            <a:spAutoFit/>
          </a:bodyPr>
          <a:lstStyle/>
          <a:p>
            <a:r>
              <a:rPr lang="en-US" sz="2800" u="sng" dirty="0">
                <a:solidFill>
                  <a:schemeClr val="accent1">
                    <a:lumMod val="75000"/>
                  </a:schemeClr>
                </a:solidFill>
                <a:latin typeface="Arial Rounded MT Bold" panose="020F0704030504030204" pitchFamily="34" charset="0"/>
              </a:rPr>
              <a:t>Edit Facility Information </a:t>
            </a:r>
            <a:endParaRPr lang="en-US" sz="2800" dirty="0"/>
          </a:p>
        </p:txBody>
      </p:sp>
      <p:pic>
        <p:nvPicPr>
          <p:cNvPr id="7" name="Picture 6">
            <a:extLst>
              <a:ext uri="{FF2B5EF4-FFF2-40B4-BE49-F238E27FC236}">
                <a16:creationId xmlns:a16="http://schemas.microsoft.com/office/drawing/2014/main" id="{B975AC84-FCAD-4ECB-B094-684859C9ED81}"/>
              </a:ext>
            </a:extLst>
          </p:cNvPr>
          <p:cNvPicPr>
            <a:picLocks noChangeAspect="1"/>
          </p:cNvPicPr>
          <p:nvPr/>
        </p:nvPicPr>
        <p:blipFill>
          <a:blip r:embed="rId5"/>
          <a:stretch>
            <a:fillRect/>
          </a:stretch>
        </p:blipFill>
        <p:spPr>
          <a:xfrm>
            <a:off x="3178477" y="434806"/>
            <a:ext cx="9010650" cy="6248400"/>
          </a:xfrm>
          <a:prstGeom prst="rect">
            <a:avLst/>
          </a:prstGeom>
          <a:ln>
            <a:solidFill>
              <a:schemeClr val="accent1">
                <a:lumMod val="75000"/>
              </a:schemeClr>
            </a:solidFill>
          </a:ln>
          <a:effectLst>
            <a:outerShdw blurRad="50800" dist="38100" algn="l" rotWithShape="0">
              <a:prstClr val="black">
                <a:alpha val="40000"/>
              </a:prstClr>
            </a:outerShdw>
          </a:effectLst>
        </p:spPr>
      </p:pic>
      <p:sp>
        <p:nvSpPr>
          <p:cNvPr id="8" name="Arrow: Left 7">
            <a:extLst>
              <a:ext uri="{FF2B5EF4-FFF2-40B4-BE49-F238E27FC236}">
                <a16:creationId xmlns:a16="http://schemas.microsoft.com/office/drawing/2014/main" id="{51E47FE5-3F03-4020-B240-DD17D3B249F7}"/>
              </a:ext>
            </a:extLst>
          </p:cNvPr>
          <p:cNvSpPr/>
          <p:nvPr/>
        </p:nvSpPr>
        <p:spPr>
          <a:xfrm rot="10800000">
            <a:off x="10876138" y="601386"/>
            <a:ext cx="543732" cy="214648"/>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9" name="Arrow: Left 8">
            <a:extLst>
              <a:ext uri="{FF2B5EF4-FFF2-40B4-BE49-F238E27FC236}">
                <a16:creationId xmlns:a16="http://schemas.microsoft.com/office/drawing/2014/main" id="{8C86AC73-A435-43ED-890F-0EAA057E50F1}"/>
              </a:ext>
            </a:extLst>
          </p:cNvPr>
          <p:cNvSpPr/>
          <p:nvPr/>
        </p:nvSpPr>
        <p:spPr>
          <a:xfrm rot="10800000">
            <a:off x="10858750" y="6208545"/>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2" name="Slide_25">
            <a:hlinkClick r:id="" action="ppaction://media"/>
            <a:extLst>
              <a:ext uri="{FF2B5EF4-FFF2-40B4-BE49-F238E27FC236}">
                <a16:creationId xmlns:a16="http://schemas.microsoft.com/office/drawing/2014/main" id="{5DF99441-AB6A-47C0-BEF5-7628AEA5F86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71259" y="6248400"/>
            <a:ext cx="609600" cy="609600"/>
          </a:xfrm>
          <a:prstGeom prst="rect">
            <a:avLst/>
          </a:prstGeom>
        </p:spPr>
      </p:pic>
    </p:spTree>
    <p:extLst>
      <p:ext uri="{BB962C8B-B14F-4D97-AF65-F5344CB8AC3E}">
        <p14:creationId xmlns:p14="http://schemas.microsoft.com/office/powerpoint/2010/main" val="650278689"/>
      </p:ext>
    </p:extLst>
  </p:cSld>
  <p:clrMapOvr>
    <a:masterClrMapping/>
  </p:clrMapOvr>
  <mc:AlternateContent xmlns:mc="http://schemas.openxmlformats.org/markup-compatibility/2006" xmlns:p14="http://schemas.microsoft.com/office/powerpoint/2010/main">
    <mc:Choice Requires="p14">
      <p:transition spd="slow" p14:dur="2000" advTm="21000"/>
    </mc:Choice>
    <mc:Fallback xmlns="">
      <p:transition spd="slow" advTm="2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72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2F0B51F-AA1C-4A8C-B968-A4BE700EF821}"/>
              </a:ext>
            </a:extLst>
          </p:cNvPr>
          <p:cNvPicPr>
            <a:picLocks noChangeAspect="1"/>
          </p:cNvPicPr>
          <p:nvPr/>
        </p:nvPicPr>
        <p:blipFill>
          <a:blip r:embed="rId5"/>
          <a:stretch>
            <a:fillRect/>
          </a:stretch>
        </p:blipFill>
        <p:spPr>
          <a:xfrm>
            <a:off x="1158240" y="409274"/>
            <a:ext cx="11033760" cy="2649686"/>
          </a:xfrm>
          <a:prstGeom prst="rect">
            <a:avLst/>
          </a:prstGeom>
          <a:ln>
            <a:solidFill>
              <a:schemeClr val="accent1">
                <a:lumMod val="75000"/>
              </a:schemeClr>
            </a:solidFill>
          </a:ln>
        </p:spPr>
      </p:pic>
      <p:sp>
        <p:nvSpPr>
          <p:cNvPr id="3" name="TextBox 2">
            <a:extLst>
              <a:ext uri="{FF2B5EF4-FFF2-40B4-BE49-F238E27FC236}">
                <a16:creationId xmlns:a16="http://schemas.microsoft.com/office/drawing/2014/main" id="{EE0D3041-04EC-46A9-B718-33AA96296D0F}"/>
              </a:ext>
            </a:extLst>
          </p:cNvPr>
          <p:cNvSpPr txBox="1"/>
          <p:nvPr/>
        </p:nvSpPr>
        <p:spPr>
          <a:xfrm>
            <a:off x="0" y="-113946"/>
            <a:ext cx="4123765" cy="523220"/>
          </a:xfrm>
          <a:prstGeom prst="rect">
            <a:avLst/>
          </a:prstGeom>
          <a:noFill/>
        </p:spPr>
        <p:txBody>
          <a:bodyPr wrap="square" rtlCol="0">
            <a:spAutoFit/>
          </a:bodyPr>
          <a:lstStyle/>
          <a:p>
            <a:r>
              <a:rPr lang="en-US" sz="2800" u="sng">
                <a:solidFill>
                  <a:schemeClr val="accent1">
                    <a:lumMod val="75000"/>
                  </a:schemeClr>
                </a:solidFill>
                <a:latin typeface="Arial Rounded MT Bold" panose="020F0704030504030204" pitchFamily="34" charset="0"/>
              </a:rPr>
              <a:t>Facility</a:t>
            </a:r>
            <a:r>
              <a:rPr lang="en-US" sz="2800" u="sng">
                <a:solidFill>
                  <a:schemeClr val="accent1">
                    <a:lumMod val="50000"/>
                  </a:schemeClr>
                </a:solidFill>
                <a:latin typeface="Arial Rounded MT Bold" panose="020F0704030504030204" pitchFamily="34" charset="0"/>
              </a:rPr>
              <a:t> </a:t>
            </a:r>
            <a:r>
              <a:rPr lang="en-US" sz="2800" u="sng">
                <a:solidFill>
                  <a:schemeClr val="accent1">
                    <a:lumMod val="75000"/>
                  </a:schemeClr>
                </a:solidFill>
                <a:latin typeface="Arial Rounded MT Bold" panose="020F0704030504030204" pitchFamily="34" charset="0"/>
              </a:rPr>
              <a:t>Association</a:t>
            </a:r>
            <a:r>
              <a:rPr lang="en-US" sz="2800" u="sng">
                <a:solidFill>
                  <a:schemeClr val="accent1">
                    <a:lumMod val="50000"/>
                  </a:schemeClr>
                </a:solidFill>
                <a:latin typeface="Arial Rounded MT Bold" panose="020F0704030504030204" pitchFamily="34" charset="0"/>
              </a:rPr>
              <a:t> </a:t>
            </a:r>
            <a:endParaRPr lang="en-US" sz="2800" u="sng" dirty="0">
              <a:solidFill>
                <a:schemeClr val="accent1">
                  <a:lumMod val="50000"/>
                </a:schemeClr>
              </a:solidFill>
              <a:latin typeface="Arial Rounded MT Bold" panose="020F0704030504030204" pitchFamily="34" charset="0"/>
            </a:endParaRPr>
          </a:p>
        </p:txBody>
      </p:sp>
      <p:pic>
        <p:nvPicPr>
          <p:cNvPr id="4" name="Slide_26">
            <a:hlinkClick r:id="" action="ppaction://media"/>
            <a:extLst>
              <a:ext uri="{FF2B5EF4-FFF2-40B4-BE49-F238E27FC236}">
                <a16:creationId xmlns:a16="http://schemas.microsoft.com/office/drawing/2014/main" id="{FF2FB84D-DE52-4523-874F-C9A35CADD91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17740" y="6248400"/>
            <a:ext cx="609600" cy="609600"/>
          </a:xfrm>
          <a:prstGeom prst="rect">
            <a:avLst/>
          </a:prstGeom>
        </p:spPr>
      </p:pic>
    </p:spTree>
    <p:extLst>
      <p:ext uri="{BB962C8B-B14F-4D97-AF65-F5344CB8AC3E}">
        <p14:creationId xmlns:p14="http://schemas.microsoft.com/office/powerpoint/2010/main" val="2804857495"/>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9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B00E4A-8015-48D4-A58B-6FAB6D028A18}"/>
              </a:ext>
            </a:extLst>
          </p:cNvPr>
          <p:cNvSpPr txBox="1"/>
          <p:nvPr/>
        </p:nvSpPr>
        <p:spPr>
          <a:xfrm>
            <a:off x="0" y="-80803"/>
            <a:ext cx="2658979" cy="523220"/>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Facility Status</a:t>
            </a:r>
          </a:p>
        </p:txBody>
      </p:sp>
      <p:pic>
        <p:nvPicPr>
          <p:cNvPr id="3" name="Picture 2">
            <a:extLst>
              <a:ext uri="{FF2B5EF4-FFF2-40B4-BE49-F238E27FC236}">
                <a16:creationId xmlns:a16="http://schemas.microsoft.com/office/drawing/2014/main" id="{A32666C6-A5E0-4AC2-B089-F694C6FB5D70}"/>
              </a:ext>
            </a:extLst>
          </p:cNvPr>
          <p:cNvPicPr/>
          <p:nvPr/>
        </p:nvPicPr>
        <p:blipFill>
          <a:blip r:embed="rId5"/>
          <a:stretch>
            <a:fillRect/>
          </a:stretch>
        </p:blipFill>
        <p:spPr>
          <a:xfrm>
            <a:off x="819150" y="590042"/>
            <a:ext cx="11372850" cy="2683838"/>
          </a:xfrm>
          <a:prstGeom prst="rect">
            <a:avLst/>
          </a:prstGeom>
          <a:ln>
            <a:solidFill>
              <a:schemeClr val="accent1">
                <a:lumMod val="75000"/>
              </a:schemeClr>
            </a:solidFill>
          </a:ln>
          <a:effectLst>
            <a:outerShdw blurRad="50800" dist="38100" algn="l" rotWithShape="0">
              <a:schemeClr val="accent1">
                <a:lumMod val="75000"/>
                <a:alpha val="40000"/>
              </a:schemeClr>
            </a:outerShdw>
          </a:effectLst>
        </p:spPr>
      </p:pic>
      <p:sp>
        <p:nvSpPr>
          <p:cNvPr id="6" name="Arrow: Left 5">
            <a:extLst>
              <a:ext uri="{FF2B5EF4-FFF2-40B4-BE49-F238E27FC236}">
                <a16:creationId xmlns:a16="http://schemas.microsoft.com/office/drawing/2014/main" id="{17F777FB-9A32-4E76-8158-D7BA5167172A}"/>
              </a:ext>
            </a:extLst>
          </p:cNvPr>
          <p:cNvSpPr/>
          <p:nvPr/>
        </p:nvSpPr>
        <p:spPr>
          <a:xfrm rot="10800000">
            <a:off x="366310" y="2351939"/>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4" name="Slide_27">
            <a:hlinkClick r:id="" action="ppaction://media"/>
            <a:extLst>
              <a:ext uri="{FF2B5EF4-FFF2-40B4-BE49-F238E27FC236}">
                <a16:creationId xmlns:a16="http://schemas.microsoft.com/office/drawing/2014/main" id="{5B1BB15C-D5EF-4F59-B936-E322AACA588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51979" y="6248400"/>
            <a:ext cx="609600" cy="609600"/>
          </a:xfrm>
          <a:prstGeom prst="rect">
            <a:avLst/>
          </a:prstGeom>
        </p:spPr>
      </p:pic>
    </p:spTree>
    <p:extLst>
      <p:ext uri="{BB962C8B-B14F-4D97-AF65-F5344CB8AC3E}">
        <p14:creationId xmlns:p14="http://schemas.microsoft.com/office/powerpoint/2010/main" val="22902089"/>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7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B4D88E-B9B5-4EC3-835B-3B566EE38339}"/>
              </a:ext>
            </a:extLst>
          </p:cNvPr>
          <p:cNvSpPr txBox="1"/>
          <p:nvPr/>
        </p:nvSpPr>
        <p:spPr>
          <a:xfrm>
            <a:off x="-1" y="0"/>
            <a:ext cx="8037095" cy="523220"/>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Applicant Letters and/or Certificates </a:t>
            </a:r>
          </a:p>
        </p:txBody>
      </p:sp>
      <p:pic>
        <p:nvPicPr>
          <p:cNvPr id="3" name="Picture 2">
            <a:extLst>
              <a:ext uri="{FF2B5EF4-FFF2-40B4-BE49-F238E27FC236}">
                <a16:creationId xmlns:a16="http://schemas.microsoft.com/office/drawing/2014/main" id="{1C1B5D1C-EEB9-4CB1-9467-EDF64A914D2B}"/>
              </a:ext>
            </a:extLst>
          </p:cNvPr>
          <p:cNvPicPr>
            <a:picLocks noChangeAspect="1"/>
          </p:cNvPicPr>
          <p:nvPr/>
        </p:nvPicPr>
        <p:blipFill>
          <a:blip r:embed="rId5"/>
          <a:stretch>
            <a:fillRect/>
          </a:stretch>
        </p:blipFill>
        <p:spPr>
          <a:xfrm>
            <a:off x="1767840" y="515786"/>
            <a:ext cx="10424160" cy="3851760"/>
          </a:xfrm>
          <a:prstGeom prst="rect">
            <a:avLst/>
          </a:prstGeom>
          <a:ln>
            <a:solidFill>
              <a:schemeClr val="accent1">
                <a:lumMod val="50000"/>
              </a:schemeClr>
            </a:solidFill>
          </a:ln>
          <a:effectLst>
            <a:outerShdw blurRad="50800" dist="38100" algn="l" rotWithShape="0">
              <a:schemeClr val="accent1">
                <a:lumMod val="75000"/>
                <a:alpha val="40000"/>
              </a:schemeClr>
            </a:outerShdw>
          </a:effectLst>
        </p:spPr>
      </p:pic>
      <p:sp>
        <p:nvSpPr>
          <p:cNvPr id="5" name="Arrow: Left 4">
            <a:extLst>
              <a:ext uri="{FF2B5EF4-FFF2-40B4-BE49-F238E27FC236}">
                <a16:creationId xmlns:a16="http://schemas.microsoft.com/office/drawing/2014/main" id="{188EF3EA-3B0B-453A-828C-A580A2CF3C46}"/>
              </a:ext>
            </a:extLst>
          </p:cNvPr>
          <p:cNvSpPr/>
          <p:nvPr/>
        </p:nvSpPr>
        <p:spPr>
          <a:xfrm rot="5400000">
            <a:off x="7136044" y="2482768"/>
            <a:ext cx="563031" cy="259738"/>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4" name="Slide_28">
            <a:hlinkClick r:id="" action="ppaction://media"/>
            <a:extLst>
              <a:ext uri="{FF2B5EF4-FFF2-40B4-BE49-F238E27FC236}">
                <a16:creationId xmlns:a16="http://schemas.microsoft.com/office/drawing/2014/main" id="{D74C30AB-8518-4132-9A96-7F19C746071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52106" y="6248400"/>
            <a:ext cx="609600" cy="609600"/>
          </a:xfrm>
          <a:prstGeom prst="rect">
            <a:avLst/>
          </a:prstGeom>
        </p:spPr>
      </p:pic>
    </p:spTree>
    <p:extLst>
      <p:ext uri="{BB962C8B-B14F-4D97-AF65-F5344CB8AC3E}">
        <p14:creationId xmlns:p14="http://schemas.microsoft.com/office/powerpoint/2010/main" val="2432765332"/>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61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6768209-EE0C-43FC-9213-35AEF7A21702}"/>
              </a:ext>
            </a:extLst>
          </p:cNvPr>
          <p:cNvSpPr/>
          <p:nvPr/>
        </p:nvSpPr>
        <p:spPr>
          <a:xfrm>
            <a:off x="0" y="0"/>
            <a:ext cx="8389257" cy="523220"/>
          </a:xfrm>
          <a:prstGeom prst="rect">
            <a:avLst/>
          </a:prstGeom>
        </p:spPr>
        <p:txBody>
          <a:bodyPr wrap="square">
            <a:spAutoFit/>
          </a:bodyPr>
          <a:lstStyle/>
          <a:p>
            <a:pPr algn="ctr"/>
            <a:r>
              <a:rPr lang="en-US" sz="2800" u="sng" dirty="0">
                <a:solidFill>
                  <a:schemeClr val="accent1">
                    <a:lumMod val="75000"/>
                  </a:schemeClr>
                </a:solidFill>
                <a:latin typeface="Arial Rounded MT Bold" panose="020F0704030504030204" pitchFamily="34" charset="0"/>
              </a:rPr>
              <a:t>Applicant Letters and/or </a:t>
            </a:r>
            <a:r>
              <a:rPr lang="en-US" sz="2800" u="sng">
                <a:solidFill>
                  <a:schemeClr val="accent1">
                    <a:lumMod val="75000"/>
                  </a:schemeClr>
                </a:solidFill>
                <a:latin typeface="Arial Rounded MT Bold" panose="020F0704030504030204" pitchFamily="34" charset="0"/>
              </a:rPr>
              <a:t>Certificates Continued  </a:t>
            </a:r>
            <a:endParaRPr lang="en-US" sz="2800" u="sng" dirty="0">
              <a:solidFill>
                <a:schemeClr val="accent1">
                  <a:lumMod val="75000"/>
                </a:schemeClr>
              </a:solidFill>
              <a:latin typeface="Arial Rounded MT Bold" panose="020F0704030504030204" pitchFamily="34" charset="0"/>
            </a:endParaRPr>
          </a:p>
        </p:txBody>
      </p:sp>
      <p:sp>
        <p:nvSpPr>
          <p:cNvPr id="4" name="Arrow: Left 3">
            <a:extLst>
              <a:ext uri="{FF2B5EF4-FFF2-40B4-BE49-F238E27FC236}">
                <a16:creationId xmlns:a16="http://schemas.microsoft.com/office/drawing/2014/main" id="{71D7EC32-65FF-40E5-904E-2596A90E9D18}"/>
              </a:ext>
            </a:extLst>
          </p:cNvPr>
          <p:cNvSpPr/>
          <p:nvPr/>
        </p:nvSpPr>
        <p:spPr>
          <a:xfrm rot="10800000">
            <a:off x="1690283" y="4709564"/>
            <a:ext cx="543732" cy="172153"/>
          </a:xfrm>
          <a:prstGeom prst="leftArrow">
            <a:avLst/>
          </a:prstGeom>
          <a:solidFill>
            <a:schemeClr val="accent1">
              <a:lumMod val="75000"/>
            </a:schemeClr>
          </a:solidFill>
          <a:ln>
            <a:solidFill>
              <a:schemeClr val="accent1">
                <a:lumMod val="75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B1A55DD-8F4A-4D5E-A73E-D7B72185B37A}"/>
              </a:ext>
            </a:extLst>
          </p:cNvPr>
          <p:cNvPicPr>
            <a:picLocks noChangeAspect="1"/>
          </p:cNvPicPr>
          <p:nvPr/>
        </p:nvPicPr>
        <p:blipFill>
          <a:blip r:embed="rId5"/>
          <a:stretch>
            <a:fillRect/>
          </a:stretch>
        </p:blipFill>
        <p:spPr>
          <a:xfrm>
            <a:off x="649787" y="581394"/>
            <a:ext cx="11542213" cy="5695211"/>
          </a:xfrm>
          <a:prstGeom prst="rect">
            <a:avLst/>
          </a:prstGeom>
          <a:effectLst>
            <a:outerShdw blurRad="50800" dist="38100" algn="l" rotWithShape="0">
              <a:schemeClr val="accent1">
                <a:lumMod val="75000"/>
                <a:alpha val="40000"/>
              </a:schemeClr>
            </a:outerShdw>
          </a:effectLst>
        </p:spPr>
      </p:pic>
      <p:sp>
        <p:nvSpPr>
          <p:cNvPr id="9" name="Arrow: Left 8">
            <a:extLst>
              <a:ext uri="{FF2B5EF4-FFF2-40B4-BE49-F238E27FC236}">
                <a16:creationId xmlns:a16="http://schemas.microsoft.com/office/drawing/2014/main" id="{04BCEA67-0665-4B8F-9EEA-3313D773D4A1}"/>
              </a:ext>
            </a:extLst>
          </p:cNvPr>
          <p:cNvSpPr/>
          <p:nvPr/>
        </p:nvSpPr>
        <p:spPr>
          <a:xfrm rot="10800000">
            <a:off x="1598904" y="4194861"/>
            <a:ext cx="543732" cy="264697"/>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0" name="Arrow: Left 9">
            <a:extLst>
              <a:ext uri="{FF2B5EF4-FFF2-40B4-BE49-F238E27FC236}">
                <a16:creationId xmlns:a16="http://schemas.microsoft.com/office/drawing/2014/main" id="{8277A814-5EC1-4828-91D1-06F031E0F4D7}"/>
              </a:ext>
            </a:extLst>
          </p:cNvPr>
          <p:cNvSpPr/>
          <p:nvPr/>
        </p:nvSpPr>
        <p:spPr>
          <a:xfrm rot="10800000">
            <a:off x="1598904" y="5773782"/>
            <a:ext cx="543732" cy="264698"/>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3" name="Slide_29">
            <a:hlinkClick r:id="" action="ppaction://media"/>
            <a:extLst>
              <a:ext uri="{FF2B5EF4-FFF2-40B4-BE49-F238E27FC236}">
                <a16:creationId xmlns:a16="http://schemas.microsoft.com/office/drawing/2014/main" id="{84107798-E4EA-4A1B-825C-FEFDAEF8EA9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42759" y="6248400"/>
            <a:ext cx="609600" cy="609600"/>
          </a:xfrm>
          <a:prstGeom prst="rect">
            <a:avLst/>
          </a:prstGeom>
        </p:spPr>
      </p:pic>
    </p:spTree>
    <p:extLst>
      <p:ext uri="{BB962C8B-B14F-4D97-AF65-F5344CB8AC3E}">
        <p14:creationId xmlns:p14="http://schemas.microsoft.com/office/powerpoint/2010/main" val="3790493854"/>
      </p:ext>
    </p:extLst>
  </p:cSld>
  <p:clrMapOvr>
    <a:masterClrMapping/>
  </p:clrMapOvr>
  <mc:AlternateContent xmlns:mc="http://schemas.openxmlformats.org/markup-compatibility/2006" xmlns:p14="http://schemas.microsoft.com/office/powerpoint/2010/main">
    <mc:Choice Requires="p14">
      <p:transition spd="slow" p14:dur="2000" advTm="30000"/>
    </mc:Choice>
    <mc:Fallback xmlns="">
      <p:transition spd="slow"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01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A1239-EF8A-4D07-BC67-7C1E674F5564}"/>
              </a:ext>
            </a:extLst>
          </p:cNvPr>
          <p:cNvSpPr>
            <a:spLocks noGrp="1"/>
          </p:cNvSpPr>
          <p:nvPr>
            <p:ph type="title"/>
          </p:nvPr>
        </p:nvSpPr>
        <p:spPr>
          <a:xfrm>
            <a:off x="0" y="0"/>
            <a:ext cx="10515600" cy="396875"/>
          </a:xfrm>
        </p:spPr>
        <p:txBody>
          <a:bodyPr>
            <a:noAutofit/>
          </a:bodyPr>
          <a:lstStyle/>
          <a:p>
            <a:r>
              <a:rPr lang="en-US" sz="2800" u="sng" dirty="0">
                <a:solidFill>
                  <a:schemeClr val="accent1">
                    <a:lumMod val="75000"/>
                  </a:schemeClr>
                </a:solidFill>
                <a:latin typeface="Arial Rounded MT Bold" panose="020F0704030504030204" pitchFamily="34" charset="0"/>
              </a:rPr>
              <a:t>Creating your Individual NCID</a:t>
            </a:r>
            <a:endParaRPr lang="en-US" sz="2800" dirty="0">
              <a:solidFill>
                <a:schemeClr val="accent1">
                  <a:lumMod val="75000"/>
                </a:schemeClr>
              </a:solidFill>
            </a:endParaRPr>
          </a:p>
        </p:txBody>
      </p:sp>
      <p:pic>
        <p:nvPicPr>
          <p:cNvPr id="7" name="Content Placeholder 3" descr="NCID Login Screen">
            <a:extLst>
              <a:ext uri="{FF2B5EF4-FFF2-40B4-BE49-F238E27FC236}">
                <a16:creationId xmlns:a16="http://schemas.microsoft.com/office/drawing/2014/main" id="{637C6A71-3477-45A1-861D-4A183932C7BB}"/>
              </a:ext>
            </a:extLst>
          </p:cNvPr>
          <p:cNvPicPr>
            <a:picLocks noGrp="1" noChangeAspect="1"/>
          </p:cNvPicPr>
          <p:nvPr>
            <p:ph idx="1"/>
          </p:nvPr>
        </p:nvPicPr>
        <p:blipFill>
          <a:blip r:embed="rId5"/>
          <a:stretch>
            <a:fillRect/>
          </a:stretch>
        </p:blipFill>
        <p:spPr>
          <a:xfrm>
            <a:off x="7128863" y="104311"/>
            <a:ext cx="3924848" cy="6649378"/>
          </a:xfrm>
          <a:prstGeom prst="rect">
            <a:avLst/>
          </a:prstGeom>
          <a:ln>
            <a:solidFill>
              <a:schemeClr val="tx1"/>
            </a:solidFill>
          </a:ln>
          <a:effectLst>
            <a:outerShdw blurRad="50800" dist="38100" algn="l" rotWithShape="0">
              <a:schemeClr val="accent1">
                <a:lumMod val="75000"/>
                <a:alpha val="40000"/>
              </a:schemeClr>
            </a:outerShdw>
          </a:effectLst>
        </p:spPr>
      </p:pic>
      <p:sp>
        <p:nvSpPr>
          <p:cNvPr id="10" name="Arrow: Left 9">
            <a:extLst>
              <a:ext uri="{FF2B5EF4-FFF2-40B4-BE49-F238E27FC236}">
                <a16:creationId xmlns:a16="http://schemas.microsoft.com/office/drawing/2014/main" id="{1529DFF1-13E9-44FC-BDB0-AF841BDBD6FA}"/>
              </a:ext>
            </a:extLst>
          </p:cNvPr>
          <p:cNvSpPr/>
          <p:nvPr/>
        </p:nvSpPr>
        <p:spPr>
          <a:xfrm>
            <a:off x="10792143" y="4403279"/>
            <a:ext cx="523136" cy="200327"/>
          </a:xfrm>
          <a:prstGeom prst="leftArrow">
            <a:avLst>
              <a:gd name="adj1" fmla="val 57203"/>
              <a:gd name="adj2" fmla="val 50000"/>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5" name="Slide_03">
            <a:hlinkClick r:id="" action="ppaction://media"/>
            <a:extLst>
              <a:ext uri="{FF2B5EF4-FFF2-40B4-BE49-F238E27FC236}">
                <a16:creationId xmlns:a16="http://schemas.microsoft.com/office/drawing/2014/main" id="{3BB55897-5C01-4183-A8DC-7D5300CF5A0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51852" y="6248400"/>
            <a:ext cx="609600" cy="609600"/>
          </a:xfrm>
          <a:prstGeom prst="rect">
            <a:avLst/>
          </a:prstGeom>
        </p:spPr>
      </p:pic>
    </p:spTree>
    <p:extLst>
      <p:ext uri="{BB962C8B-B14F-4D97-AF65-F5344CB8AC3E}">
        <p14:creationId xmlns:p14="http://schemas.microsoft.com/office/powerpoint/2010/main" val="4078730120"/>
      </p:ext>
    </p:extLst>
  </p:cSld>
  <p:clrMapOvr>
    <a:masterClrMapping/>
  </p:clrMapOvr>
  <mc:AlternateContent xmlns:mc="http://schemas.openxmlformats.org/markup-compatibility/2006" xmlns:p14="http://schemas.microsoft.com/office/powerpoint/2010/main">
    <mc:Choice Requires="p14">
      <p:transition spd="slow" p14:dur="2000" advTm="35000"/>
    </mc:Choice>
    <mc:Fallback xmlns="">
      <p:transition spd="slow" advTm="3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54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32CB3F-B4E0-4BD6-85A0-0F0FFC333FBF}"/>
              </a:ext>
            </a:extLst>
          </p:cNvPr>
          <p:cNvSpPr txBox="1"/>
          <p:nvPr/>
        </p:nvSpPr>
        <p:spPr>
          <a:xfrm>
            <a:off x="0" y="0"/>
            <a:ext cx="4324350" cy="523220"/>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Sample Status Letter</a:t>
            </a:r>
          </a:p>
        </p:txBody>
      </p:sp>
      <p:pic>
        <p:nvPicPr>
          <p:cNvPr id="13" name="Picture 12">
            <a:extLst>
              <a:ext uri="{FF2B5EF4-FFF2-40B4-BE49-F238E27FC236}">
                <a16:creationId xmlns:a16="http://schemas.microsoft.com/office/drawing/2014/main" id="{4DA52351-4A76-4806-94A5-F87684A88696}"/>
              </a:ext>
            </a:extLst>
          </p:cNvPr>
          <p:cNvPicPr>
            <a:picLocks noChangeAspect="1"/>
          </p:cNvPicPr>
          <p:nvPr/>
        </p:nvPicPr>
        <p:blipFill>
          <a:blip r:embed="rId5"/>
          <a:stretch>
            <a:fillRect/>
          </a:stretch>
        </p:blipFill>
        <p:spPr>
          <a:xfrm>
            <a:off x="6410325" y="0"/>
            <a:ext cx="5324475" cy="6796838"/>
          </a:xfrm>
          <a:prstGeom prst="rect">
            <a:avLst/>
          </a:prstGeom>
          <a:effectLst>
            <a:outerShdw blurRad="50800" dist="38100" algn="l" rotWithShape="0">
              <a:schemeClr val="accent1">
                <a:lumMod val="75000"/>
                <a:alpha val="40000"/>
              </a:schemeClr>
            </a:outerShdw>
          </a:effectLst>
        </p:spPr>
      </p:pic>
      <p:pic>
        <p:nvPicPr>
          <p:cNvPr id="3" name="Slide_30">
            <a:hlinkClick r:id="" action="ppaction://media"/>
            <a:extLst>
              <a:ext uri="{FF2B5EF4-FFF2-40B4-BE49-F238E27FC236}">
                <a16:creationId xmlns:a16="http://schemas.microsoft.com/office/drawing/2014/main" id="{A3839348-ED43-4562-9088-B941CD3D4B5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18946" y="6248400"/>
            <a:ext cx="609600" cy="609600"/>
          </a:xfrm>
          <a:prstGeom prst="rect">
            <a:avLst/>
          </a:prstGeom>
        </p:spPr>
      </p:pic>
    </p:spTree>
    <p:extLst>
      <p:ext uri="{BB962C8B-B14F-4D97-AF65-F5344CB8AC3E}">
        <p14:creationId xmlns:p14="http://schemas.microsoft.com/office/powerpoint/2010/main" val="911315270"/>
      </p:ext>
    </p:extLst>
  </p:cSld>
  <p:clrMapOvr>
    <a:masterClrMapping/>
  </p:clrMapOvr>
  <mc:AlternateContent xmlns:mc="http://schemas.openxmlformats.org/markup-compatibility/2006" xmlns:p14="http://schemas.microsoft.com/office/powerpoint/2010/main">
    <mc:Choice Requires="p14">
      <p:transition spd="slow" p14:dur="2000" advTm="8000"/>
    </mc:Choice>
    <mc:Fallback xmlns="">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9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E405C7C-24D9-4422-A55D-66ED531B64CB}"/>
              </a:ext>
            </a:extLst>
          </p:cNvPr>
          <p:cNvSpPr txBox="1"/>
          <p:nvPr/>
        </p:nvSpPr>
        <p:spPr>
          <a:xfrm>
            <a:off x="0" y="0"/>
            <a:ext cx="4048125" cy="523220"/>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Sample Return Letter</a:t>
            </a:r>
          </a:p>
        </p:txBody>
      </p:sp>
      <p:pic>
        <p:nvPicPr>
          <p:cNvPr id="6" name="Picture 5">
            <a:extLst>
              <a:ext uri="{FF2B5EF4-FFF2-40B4-BE49-F238E27FC236}">
                <a16:creationId xmlns:a16="http://schemas.microsoft.com/office/drawing/2014/main" id="{0D33D0E8-97C5-4626-9593-988DA15376C2}"/>
              </a:ext>
            </a:extLst>
          </p:cNvPr>
          <p:cNvPicPr>
            <a:picLocks noChangeAspect="1"/>
          </p:cNvPicPr>
          <p:nvPr/>
        </p:nvPicPr>
        <p:blipFill>
          <a:blip r:embed="rId5"/>
          <a:stretch>
            <a:fillRect/>
          </a:stretch>
        </p:blipFill>
        <p:spPr>
          <a:xfrm>
            <a:off x="6286502" y="0"/>
            <a:ext cx="5448299" cy="6797235"/>
          </a:xfrm>
          <a:prstGeom prst="rect">
            <a:avLst/>
          </a:prstGeom>
          <a:effectLst>
            <a:outerShdw blurRad="50800" dist="38100" algn="l" rotWithShape="0">
              <a:schemeClr val="accent1">
                <a:lumMod val="75000"/>
                <a:alpha val="40000"/>
              </a:schemeClr>
            </a:outerShdw>
          </a:effectLst>
        </p:spPr>
      </p:pic>
      <p:pic>
        <p:nvPicPr>
          <p:cNvPr id="3" name="Slide_31">
            <a:hlinkClick r:id="" action="ppaction://media"/>
            <a:extLst>
              <a:ext uri="{FF2B5EF4-FFF2-40B4-BE49-F238E27FC236}">
                <a16:creationId xmlns:a16="http://schemas.microsoft.com/office/drawing/2014/main" id="{FACFBAA3-0A22-40C8-AB2A-5DB642F4FE8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19073" y="6249797"/>
            <a:ext cx="609600" cy="609600"/>
          </a:xfrm>
          <a:prstGeom prst="rect">
            <a:avLst/>
          </a:prstGeom>
        </p:spPr>
      </p:pic>
    </p:spTree>
    <p:extLst>
      <p:ext uri="{BB962C8B-B14F-4D97-AF65-F5344CB8AC3E}">
        <p14:creationId xmlns:p14="http://schemas.microsoft.com/office/powerpoint/2010/main" val="3797247033"/>
      </p:ext>
    </p:extLst>
  </p:cSld>
  <p:clrMapOvr>
    <a:masterClrMapping/>
  </p:clrMapOvr>
  <mc:AlternateContent xmlns:mc="http://schemas.openxmlformats.org/markup-compatibility/2006" xmlns:p14="http://schemas.microsoft.com/office/powerpoint/2010/main">
    <mc:Choice Requires="p14">
      <p:transition spd="slow" p14:dur="2000" advTm="8000"/>
    </mc:Choice>
    <mc:Fallback xmlns="">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6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5FCBEF-C0E3-4337-BC2E-461605AD93E3}"/>
              </a:ext>
            </a:extLst>
          </p:cNvPr>
          <p:cNvSpPr txBox="1"/>
          <p:nvPr/>
        </p:nvSpPr>
        <p:spPr>
          <a:xfrm>
            <a:off x="104775" y="0"/>
            <a:ext cx="2476499" cy="954107"/>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Sample Certificate</a:t>
            </a:r>
          </a:p>
        </p:txBody>
      </p:sp>
      <p:pic>
        <p:nvPicPr>
          <p:cNvPr id="9" name="Picture 8">
            <a:extLst>
              <a:ext uri="{FF2B5EF4-FFF2-40B4-BE49-F238E27FC236}">
                <a16:creationId xmlns:a16="http://schemas.microsoft.com/office/drawing/2014/main" id="{CB729CD5-0C80-437D-95C5-527AC341A42E}"/>
              </a:ext>
            </a:extLst>
          </p:cNvPr>
          <p:cNvPicPr>
            <a:picLocks noChangeAspect="1"/>
          </p:cNvPicPr>
          <p:nvPr/>
        </p:nvPicPr>
        <p:blipFill>
          <a:blip r:embed="rId5"/>
          <a:stretch>
            <a:fillRect/>
          </a:stretch>
        </p:blipFill>
        <p:spPr>
          <a:xfrm>
            <a:off x="3095624" y="92986"/>
            <a:ext cx="8991601" cy="6672028"/>
          </a:xfrm>
          <a:prstGeom prst="rect">
            <a:avLst/>
          </a:prstGeom>
          <a:effectLst>
            <a:outerShdw blurRad="50800" dist="38100" algn="l" rotWithShape="0">
              <a:schemeClr val="accent1">
                <a:lumMod val="75000"/>
                <a:alpha val="40000"/>
              </a:schemeClr>
            </a:outerShdw>
          </a:effectLst>
        </p:spPr>
      </p:pic>
      <p:pic>
        <p:nvPicPr>
          <p:cNvPr id="3" name="Slide_32">
            <a:hlinkClick r:id="" action="ppaction://media"/>
            <a:extLst>
              <a:ext uri="{FF2B5EF4-FFF2-40B4-BE49-F238E27FC236}">
                <a16:creationId xmlns:a16="http://schemas.microsoft.com/office/drawing/2014/main" id="{2EB89301-5699-45FA-A632-B318FBCBFA7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55776" y="6248400"/>
            <a:ext cx="609600" cy="609600"/>
          </a:xfrm>
          <a:prstGeom prst="rect">
            <a:avLst/>
          </a:prstGeom>
        </p:spPr>
      </p:pic>
    </p:spTree>
    <p:extLst>
      <p:ext uri="{BB962C8B-B14F-4D97-AF65-F5344CB8AC3E}">
        <p14:creationId xmlns:p14="http://schemas.microsoft.com/office/powerpoint/2010/main" val="1324551690"/>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8D0EC26-ED19-40C8-BC5B-5538793FA9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312686"/>
            <a:ext cx="12191999" cy="3473413"/>
          </a:xfrm>
          <a:prstGeom prst="rect">
            <a:avLst/>
          </a:prstGeom>
        </p:spPr>
      </p:pic>
      <p:sp>
        <p:nvSpPr>
          <p:cNvPr id="5" name="Rectangle 4">
            <a:extLst>
              <a:ext uri="{FF2B5EF4-FFF2-40B4-BE49-F238E27FC236}">
                <a16:creationId xmlns:a16="http://schemas.microsoft.com/office/drawing/2014/main" id="{056EF792-DAE9-43B0-B6C4-ED904B32D8DA}"/>
              </a:ext>
            </a:extLst>
          </p:cNvPr>
          <p:cNvSpPr/>
          <p:nvPr/>
        </p:nvSpPr>
        <p:spPr>
          <a:xfrm>
            <a:off x="3346465" y="196334"/>
            <a:ext cx="5499069" cy="923330"/>
          </a:xfrm>
          <a:prstGeom prst="rect">
            <a:avLst/>
          </a:prstGeom>
        </p:spPr>
        <p:txBody>
          <a:bodyPr wrap="none">
            <a:spAutoFit/>
          </a:bodyPr>
          <a:lstStyle/>
          <a:p>
            <a:r>
              <a:rPr lang="en-US" sz="5400" u="sng" dirty="0">
                <a:solidFill>
                  <a:schemeClr val="accent1">
                    <a:lumMod val="75000"/>
                  </a:schemeClr>
                </a:solidFill>
                <a:latin typeface="Arial Rounded MT Bold" panose="020F0704030504030204" pitchFamily="34" charset="0"/>
              </a:rPr>
              <a:t>DCDEE WORKS</a:t>
            </a:r>
            <a:endParaRPr lang="en-US" sz="5400" dirty="0"/>
          </a:p>
        </p:txBody>
      </p:sp>
      <p:pic>
        <p:nvPicPr>
          <p:cNvPr id="3" name="Slide_33">
            <a:hlinkClick r:id="" action="ppaction://media"/>
            <a:extLst>
              <a:ext uri="{FF2B5EF4-FFF2-40B4-BE49-F238E27FC236}">
                <a16:creationId xmlns:a16="http://schemas.microsoft.com/office/drawing/2014/main" id="{F899C720-2192-49BA-B5F5-292F66AA497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15974" y="6248400"/>
            <a:ext cx="609600" cy="609600"/>
          </a:xfrm>
          <a:prstGeom prst="rect">
            <a:avLst/>
          </a:prstGeom>
        </p:spPr>
      </p:pic>
    </p:spTree>
    <p:extLst>
      <p:ext uri="{BB962C8B-B14F-4D97-AF65-F5344CB8AC3E}">
        <p14:creationId xmlns:p14="http://schemas.microsoft.com/office/powerpoint/2010/main" val="1619967964"/>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23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a:extLst>
              <a:ext uri="{FF2B5EF4-FFF2-40B4-BE49-F238E27FC236}">
                <a16:creationId xmlns:a16="http://schemas.microsoft.com/office/drawing/2014/main" id="{127A617B-B778-4A89-80FD-97CA161983A5}"/>
              </a:ext>
            </a:extLst>
          </p:cNvPr>
          <p:cNvPicPr>
            <a:picLocks noChangeAspect="1"/>
          </p:cNvPicPr>
          <p:nvPr/>
        </p:nvPicPr>
        <p:blipFill>
          <a:blip r:embed="rId5"/>
          <a:stretch>
            <a:fillRect/>
          </a:stretch>
        </p:blipFill>
        <p:spPr>
          <a:xfrm>
            <a:off x="2567374" y="634856"/>
            <a:ext cx="9595597" cy="4850177"/>
          </a:xfrm>
          <a:prstGeom prst="rect">
            <a:avLst/>
          </a:prstGeom>
          <a:ln>
            <a:solidFill>
              <a:schemeClr val="accent1">
                <a:lumMod val="50000"/>
              </a:schemeClr>
            </a:solidFill>
          </a:ln>
          <a:effectLst>
            <a:outerShdw blurRad="50800" dist="38100" algn="l" rotWithShape="0">
              <a:schemeClr val="accent1">
                <a:lumMod val="75000"/>
                <a:alpha val="40000"/>
              </a:schemeClr>
            </a:outerShdw>
          </a:effectLst>
        </p:spPr>
      </p:pic>
      <p:sp>
        <p:nvSpPr>
          <p:cNvPr id="3" name="Arrow: Left 2">
            <a:extLst>
              <a:ext uri="{FF2B5EF4-FFF2-40B4-BE49-F238E27FC236}">
                <a16:creationId xmlns:a16="http://schemas.microsoft.com/office/drawing/2014/main" id="{04FF59A5-8149-41CD-A012-227E1ECBCD7C}"/>
              </a:ext>
            </a:extLst>
          </p:cNvPr>
          <p:cNvSpPr/>
          <p:nvPr/>
        </p:nvSpPr>
        <p:spPr>
          <a:xfrm rot="10800000">
            <a:off x="2416901" y="2731210"/>
            <a:ext cx="523136" cy="200327"/>
          </a:xfrm>
          <a:prstGeom prst="leftArrow">
            <a:avLst>
              <a:gd name="adj1" fmla="val 57203"/>
              <a:gd name="adj2" fmla="val 50000"/>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5845C4E-CBB1-44B1-BC4A-3DE67BCF9C49}"/>
              </a:ext>
            </a:extLst>
          </p:cNvPr>
          <p:cNvSpPr txBox="1"/>
          <p:nvPr/>
        </p:nvSpPr>
        <p:spPr>
          <a:xfrm>
            <a:off x="0" y="0"/>
            <a:ext cx="5660571" cy="523220"/>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New User Registration</a:t>
            </a:r>
          </a:p>
        </p:txBody>
      </p:sp>
      <p:pic>
        <p:nvPicPr>
          <p:cNvPr id="5" name="Slide_04">
            <a:hlinkClick r:id="" action="ppaction://media"/>
            <a:extLst>
              <a:ext uri="{FF2B5EF4-FFF2-40B4-BE49-F238E27FC236}">
                <a16:creationId xmlns:a16="http://schemas.microsoft.com/office/drawing/2014/main" id="{E57BA424-3EE2-4F99-84E7-5A218E1C9AD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462913" y="6248400"/>
            <a:ext cx="609600" cy="609600"/>
          </a:xfrm>
          <a:prstGeom prst="rect">
            <a:avLst/>
          </a:prstGeom>
        </p:spPr>
      </p:pic>
    </p:spTree>
    <p:extLst>
      <p:ext uri="{BB962C8B-B14F-4D97-AF65-F5344CB8AC3E}">
        <p14:creationId xmlns:p14="http://schemas.microsoft.com/office/powerpoint/2010/main" val="680845557"/>
      </p:ext>
    </p:extLst>
  </p:cSld>
  <p:clrMapOvr>
    <a:masterClrMapping/>
  </p:clrMapOvr>
  <mc:AlternateContent xmlns:mc="http://schemas.openxmlformats.org/markup-compatibility/2006" xmlns:p14="http://schemas.microsoft.com/office/powerpoint/2010/main">
    <mc:Choice Requires="p14">
      <p:transition spd="slow" p14:dur="2000" advTm="32000"/>
    </mc:Choice>
    <mc:Fallback xmlns="">
      <p:transition spd="slow" advTm="3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9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749EA-A50E-4179-A5C7-99B207CB936A}"/>
              </a:ext>
            </a:extLst>
          </p:cNvPr>
          <p:cNvSpPr>
            <a:spLocks noGrp="1"/>
          </p:cNvSpPr>
          <p:nvPr>
            <p:ph type="title"/>
          </p:nvPr>
        </p:nvSpPr>
        <p:spPr>
          <a:xfrm>
            <a:off x="0" y="23228"/>
            <a:ext cx="8839200" cy="401229"/>
          </a:xfrm>
        </p:spPr>
        <p:txBody>
          <a:bodyPr>
            <a:noAutofit/>
          </a:bodyPr>
          <a:lstStyle/>
          <a:p>
            <a:r>
              <a:rPr lang="en-US" sz="3200" u="sng" dirty="0">
                <a:solidFill>
                  <a:schemeClr val="accent1">
                    <a:lumMod val="75000"/>
                  </a:schemeClr>
                </a:solidFill>
                <a:latin typeface="Arial Rounded MT Bold" panose="020F0704030504030204" pitchFamily="34" charset="0"/>
              </a:rPr>
              <a:t>Navigating to DCDEE WORKS – Step 1</a:t>
            </a:r>
          </a:p>
        </p:txBody>
      </p:sp>
      <p:pic>
        <p:nvPicPr>
          <p:cNvPr id="3" name="Picture 2" descr="A screenshot of a social media post&#10;&#10;Description generated with very high confidence">
            <a:extLst>
              <a:ext uri="{FF2B5EF4-FFF2-40B4-BE49-F238E27FC236}">
                <a16:creationId xmlns:a16="http://schemas.microsoft.com/office/drawing/2014/main" id="{754B9673-4B86-4F42-9841-8A085C8983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54086" y="527449"/>
            <a:ext cx="9437914" cy="6015318"/>
          </a:xfrm>
          <a:prstGeom prst="rect">
            <a:avLst/>
          </a:prstGeom>
          <a:ln>
            <a:solidFill>
              <a:schemeClr val="accent1">
                <a:lumMod val="50000"/>
              </a:schemeClr>
            </a:solidFill>
          </a:ln>
          <a:effectLst>
            <a:outerShdw blurRad="50800" dist="38100" algn="l" rotWithShape="0">
              <a:prstClr val="black">
                <a:alpha val="40000"/>
              </a:prstClr>
            </a:outerShdw>
          </a:effectLst>
        </p:spPr>
      </p:pic>
      <p:pic>
        <p:nvPicPr>
          <p:cNvPr id="6" name="Slide_05">
            <a:hlinkClick r:id="" action="ppaction://media"/>
            <a:extLst>
              <a:ext uri="{FF2B5EF4-FFF2-40B4-BE49-F238E27FC236}">
                <a16:creationId xmlns:a16="http://schemas.microsoft.com/office/drawing/2014/main" id="{77BA5841-0AC9-41EE-9DFC-46DE9A350D2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93165" y="6248400"/>
            <a:ext cx="609600" cy="609600"/>
          </a:xfrm>
          <a:prstGeom prst="rect">
            <a:avLst/>
          </a:prstGeom>
        </p:spPr>
      </p:pic>
    </p:spTree>
    <p:extLst>
      <p:ext uri="{BB962C8B-B14F-4D97-AF65-F5344CB8AC3E}">
        <p14:creationId xmlns:p14="http://schemas.microsoft.com/office/powerpoint/2010/main" val="127496298"/>
      </p:ext>
    </p:extLst>
  </p:cSld>
  <p:clrMapOvr>
    <a:masterClrMapping/>
  </p:clrMapOvr>
  <mc:AlternateContent xmlns:mc="http://schemas.openxmlformats.org/markup-compatibility/2006" xmlns:p14="http://schemas.microsoft.com/office/powerpoint/2010/main">
    <mc:Choice Requires="p14">
      <p:transition spd="slow" p14:dur="2000" advTm="24000"/>
    </mc:Choice>
    <mc:Fallback xmlns="">
      <p:transition spd="slow" advTm="2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46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0DF6884-9B4C-4684-A5D2-C35A13063210}"/>
              </a:ext>
            </a:extLst>
          </p:cNvPr>
          <p:cNvPicPr/>
          <p:nvPr/>
        </p:nvPicPr>
        <p:blipFill>
          <a:blip r:embed="rId5"/>
          <a:stretch>
            <a:fillRect/>
          </a:stretch>
        </p:blipFill>
        <p:spPr>
          <a:xfrm>
            <a:off x="4581525" y="0"/>
            <a:ext cx="7610475" cy="6858000"/>
          </a:xfrm>
          <a:prstGeom prst="rect">
            <a:avLst/>
          </a:prstGeom>
          <a:ln>
            <a:solidFill>
              <a:schemeClr val="accent1">
                <a:lumMod val="50000"/>
              </a:schemeClr>
            </a:solidFill>
          </a:ln>
          <a:effectLst>
            <a:outerShdw blurRad="50800" dist="38100" algn="l" rotWithShape="0">
              <a:schemeClr val="accent1">
                <a:lumMod val="75000"/>
                <a:alpha val="40000"/>
              </a:schemeClr>
            </a:outerShdw>
          </a:effectLst>
        </p:spPr>
      </p:pic>
      <p:sp>
        <p:nvSpPr>
          <p:cNvPr id="3" name="Arrow: Left 2">
            <a:extLst>
              <a:ext uri="{FF2B5EF4-FFF2-40B4-BE49-F238E27FC236}">
                <a16:creationId xmlns:a16="http://schemas.microsoft.com/office/drawing/2014/main" id="{F37D4A05-3CE3-4F1E-B0DF-812EE9584811}"/>
              </a:ext>
            </a:extLst>
          </p:cNvPr>
          <p:cNvSpPr/>
          <p:nvPr/>
        </p:nvSpPr>
        <p:spPr>
          <a:xfrm rot="10800000">
            <a:off x="4353927" y="6239024"/>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13D3E5B-7F04-4B39-9BF2-64CD0F3AD9B8}"/>
              </a:ext>
            </a:extLst>
          </p:cNvPr>
          <p:cNvSpPr txBox="1"/>
          <p:nvPr/>
        </p:nvSpPr>
        <p:spPr>
          <a:xfrm>
            <a:off x="0" y="0"/>
            <a:ext cx="4338686" cy="523220"/>
          </a:xfrm>
          <a:prstGeom prst="rect">
            <a:avLst/>
          </a:prstGeom>
          <a:noFill/>
        </p:spPr>
        <p:txBody>
          <a:bodyPr wrap="square" rtlCol="0">
            <a:spAutoFit/>
          </a:bodyPr>
          <a:lstStyle/>
          <a:p>
            <a:r>
              <a:rPr lang="en-US" sz="2800" u="sng" dirty="0">
                <a:solidFill>
                  <a:schemeClr val="accent1">
                    <a:lumMod val="75000"/>
                  </a:schemeClr>
                </a:solidFill>
                <a:latin typeface="Arial Rounded MT Bold" panose="020F0704030504030204" pitchFamily="34" charset="0"/>
              </a:rPr>
              <a:t>Continued - Step 2 </a:t>
            </a:r>
          </a:p>
        </p:txBody>
      </p:sp>
      <p:pic>
        <p:nvPicPr>
          <p:cNvPr id="6" name="Slide_06">
            <a:hlinkClick r:id="" action="ppaction://media"/>
            <a:extLst>
              <a:ext uri="{FF2B5EF4-FFF2-40B4-BE49-F238E27FC236}">
                <a16:creationId xmlns:a16="http://schemas.microsoft.com/office/drawing/2014/main" id="{2D518C1E-9D39-4D00-BC5D-A8E9ED43EF9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607693" y="6264698"/>
            <a:ext cx="609600" cy="609600"/>
          </a:xfrm>
          <a:prstGeom prst="rect">
            <a:avLst/>
          </a:prstGeom>
        </p:spPr>
      </p:pic>
    </p:spTree>
    <p:extLst>
      <p:ext uri="{BB962C8B-B14F-4D97-AF65-F5344CB8AC3E}">
        <p14:creationId xmlns:p14="http://schemas.microsoft.com/office/powerpoint/2010/main" val="2026581090"/>
      </p:ext>
    </p:extLst>
  </p:cSld>
  <p:clrMapOvr>
    <a:masterClrMapping/>
  </p:clrMapOvr>
  <mc:AlternateContent xmlns:mc="http://schemas.openxmlformats.org/markup-compatibility/2006" xmlns:p14="http://schemas.microsoft.com/office/powerpoint/2010/main">
    <mc:Choice Requires="p14">
      <p:transition spd="slow" p14:dur="2000" advTm="17000"/>
    </mc:Choice>
    <mc:Fallback xmlns="">
      <p:transition spd="slow"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1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03D6A27-DAFB-4AC3-BC07-19C57550D786}"/>
              </a:ext>
            </a:extLst>
          </p:cNvPr>
          <p:cNvPicPr/>
          <p:nvPr/>
        </p:nvPicPr>
        <p:blipFill>
          <a:blip r:embed="rId5"/>
          <a:stretch>
            <a:fillRect/>
          </a:stretch>
        </p:blipFill>
        <p:spPr>
          <a:xfrm>
            <a:off x="7343776" y="116115"/>
            <a:ext cx="3687081" cy="6622496"/>
          </a:xfrm>
          <a:prstGeom prst="rect">
            <a:avLst/>
          </a:prstGeom>
          <a:ln>
            <a:solidFill>
              <a:schemeClr val="tx1"/>
            </a:solidFill>
          </a:ln>
          <a:effectLst>
            <a:outerShdw blurRad="50800" dist="38100" algn="l" rotWithShape="0">
              <a:schemeClr val="accent1">
                <a:lumMod val="75000"/>
                <a:alpha val="40000"/>
              </a:schemeClr>
            </a:outerShdw>
          </a:effectLst>
        </p:spPr>
      </p:pic>
      <p:sp>
        <p:nvSpPr>
          <p:cNvPr id="3" name="TextBox 2">
            <a:extLst>
              <a:ext uri="{FF2B5EF4-FFF2-40B4-BE49-F238E27FC236}">
                <a16:creationId xmlns:a16="http://schemas.microsoft.com/office/drawing/2014/main" id="{6B351D56-D91C-4C7F-B320-DC23D0BE8ADF}"/>
              </a:ext>
            </a:extLst>
          </p:cNvPr>
          <p:cNvSpPr txBox="1"/>
          <p:nvPr/>
        </p:nvSpPr>
        <p:spPr>
          <a:xfrm>
            <a:off x="-23395" y="12527"/>
            <a:ext cx="5314771" cy="523220"/>
          </a:xfrm>
          <a:prstGeom prst="rect">
            <a:avLst/>
          </a:prstGeom>
          <a:noFill/>
        </p:spPr>
        <p:txBody>
          <a:bodyPr wrap="square" rtlCol="0">
            <a:spAutoFit/>
          </a:bodyPr>
          <a:lstStyle/>
          <a:p>
            <a:r>
              <a:rPr lang="en-US" sz="2800" b="1" u="sng" dirty="0">
                <a:solidFill>
                  <a:schemeClr val="accent1">
                    <a:lumMod val="75000"/>
                  </a:schemeClr>
                </a:solidFill>
              </a:rPr>
              <a:t>Creating a DCDEE WORKS Account</a:t>
            </a:r>
          </a:p>
        </p:txBody>
      </p:sp>
      <p:pic>
        <p:nvPicPr>
          <p:cNvPr id="4" name="Slide_07">
            <a:hlinkClick r:id="" action="ppaction://media"/>
            <a:extLst>
              <a:ext uri="{FF2B5EF4-FFF2-40B4-BE49-F238E27FC236}">
                <a16:creationId xmlns:a16="http://schemas.microsoft.com/office/drawing/2014/main" id="{D2A4FE49-110F-41EE-A542-749CC2344A8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98982" y="6248400"/>
            <a:ext cx="609600" cy="609600"/>
          </a:xfrm>
          <a:prstGeom prst="rect">
            <a:avLst/>
          </a:prstGeom>
        </p:spPr>
      </p:pic>
    </p:spTree>
    <p:extLst>
      <p:ext uri="{BB962C8B-B14F-4D97-AF65-F5344CB8AC3E}">
        <p14:creationId xmlns:p14="http://schemas.microsoft.com/office/powerpoint/2010/main" val="2319012293"/>
      </p:ext>
    </p:extLst>
  </p:cSld>
  <p:clrMapOvr>
    <a:masterClrMapping/>
  </p:clrMapOvr>
  <mc:AlternateContent xmlns:mc="http://schemas.openxmlformats.org/markup-compatibility/2006" xmlns:p14="http://schemas.microsoft.com/office/powerpoint/2010/main">
    <mc:Choice Requires="p14">
      <p:transition spd="slow" p14:dur="2000" advTm="14000"/>
    </mc:Choice>
    <mc:Fallback xmlns="">
      <p:transition spd="slow" advTm="1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4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4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5899C-BE51-4E1A-9F00-A6627D2B184F}"/>
              </a:ext>
            </a:extLst>
          </p:cNvPr>
          <p:cNvSpPr>
            <a:spLocks noGrp="1"/>
          </p:cNvSpPr>
          <p:nvPr>
            <p:ph type="title"/>
          </p:nvPr>
        </p:nvSpPr>
        <p:spPr>
          <a:xfrm>
            <a:off x="-1664371" y="4165"/>
            <a:ext cx="10515600" cy="473075"/>
          </a:xfrm>
        </p:spPr>
        <p:txBody>
          <a:bodyPr>
            <a:noAutofit/>
          </a:bodyPr>
          <a:lstStyle/>
          <a:p>
            <a:r>
              <a:rPr lang="en-US" sz="2800" dirty="0">
                <a:solidFill>
                  <a:schemeClr val="accent1">
                    <a:lumMod val="75000"/>
                  </a:schemeClr>
                </a:solidFill>
                <a:latin typeface="Arial Rounded MT Bold" panose="020F0704030504030204" pitchFamily="34" charset="0"/>
              </a:rPr>
              <a:t>                  </a:t>
            </a:r>
            <a:r>
              <a:rPr lang="en-US" sz="2800" u="sng" dirty="0">
                <a:solidFill>
                  <a:schemeClr val="accent1">
                    <a:lumMod val="75000"/>
                  </a:schemeClr>
                </a:solidFill>
                <a:latin typeface="Arial Rounded MT Bold" panose="020F0704030504030204" pitchFamily="34" charset="0"/>
              </a:rPr>
              <a:t>DCDEE WORKS Registration Part 1</a:t>
            </a:r>
          </a:p>
        </p:txBody>
      </p:sp>
      <p:pic>
        <p:nvPicPr>
          <p:cNvPr id="6" name="Picture 5">
            <a:extLst>
              <a:ext uri="{FF2B5EF4-FFF2-40B4-BE49-F238E27FC236}">
                <a16:creationId xmlns:a16="http://schemas.microsoft.com/office/drawing/2014/main" id="{B2618AE5-EABB-4BF9-8BFF-F044D9503AE2}"/>
              </a:ext>
            </a:extLst>
          </p:cNvPr>
          <p:cNvPicPr>
            <a:picLocks noChangeAspect="1"/>
          </p:cNvPicPr>
          <p:nvPr/>
        </p:nvPicPr>
        <p:blipFill>
          <a:blip r:embed="rId5"/>
          <a:stretch>
            <a:fillRect/>
          </a:stretch>
        </p:blipFill>
        <p:spPr>
          <a:xfrm>
            <a:off x="1802747" y="477240"/>
            <a:ext cx="10389253" cy="6380760"/>
          </a:xfrm>
          <a:prstGeom prst="rect">
            <a:avLst/>
          </a:prstGeom>
          <a:ln>
            <a:solidFill>
              <a:schemeClr val="accent1">
                <a:lumMod val="75000"/>
              </a:schemeClr>
            </a:solidFill>
          </a:ln>
          <a:effectLst>
            <a:outerShdw blurRad="50800" dist="38100" algn="l" rotWithShape="0">
              <a:prstClr val="black">
                <a:alpha val="40000"/>
              </a:prstClr>
            </a:outerShdw>
          </a:effectLst>
        </p:spPr>
      </p:pic>
      <p:sp>
        <p:nvSpPr>
          <p:cNvPr id="19" name="Arrow: Left 18">
            <a:extLst>
              <a:ext uri="{FF2B5EF4-FFF2-40B4-BE49-F238E27FC236}">
                <a16:creationId xmlns:a16="http://schemas.microsoft.com/office/drawing/2014/main" id="{F66E9AF9-02AE-4FFE-A98B-B9F82A507876}"/>
              </a:ext>
            </a:extLst>
          </p:cNvPr>
          <p:cNvSpPr/>
          <p:nvPr/>
        </p:nvSpPr>
        <p:spPr>
          <a:xfrm rot="10800000">
            <a:off x="5185294" y="2770985"/>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0" name="Arrow: Left 19">
            <a:extLst>
              <a:ext uri="{FF2B5EF4-FFF2-40B4-BE49-F238E27FC236}">
                <a16:creationId xmlns:a16="http://schemas.microsoft.com/office/drawing/2014/main" id="{3585F2BA-1312-43A3-BD74-B44A1DE7E96C}"/>
              </a:ext>
            </a:extLst>
          </p:cNvPr>
          <p:cNvSpPr/>
          <p:nvPr/>
        </p:nvSpPr>
        <p:spPr>
          <a:xfrm rot="10800000">
            <a:off x="5185294" y="3458710"/>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1" name="Arrow: Left 20">
            <a:extLst>
              <a:ext uri="{FF2B5EF4-FFF2-40B4-BE49-F238E27FC236}">
                <a16:creationId xmlns:a16="http://schemas.microsoft.com/office/drawing/2014/main" id="{6C27488C-D3A7-4C63-872D-15B1090DAA1F}"/>
              </a:ext>
            </a:extLst>
          </p:cNvPr>
          <p:cNvSpPr/>
          <p:nvPr/>
        </p:nvSpPr>
        <p:spPr>
          <a:xfrm rot="10800000">
            <a:off x="5185294" y="4092638"/>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2" name="Arrow: Left 21">
            <a:extLst>
              <a:ext uri="{FF2B5EF4-FFF2-40B4-BE49-F238E27FC236}">
                <a16:creationId xmlns:a16="http://schemas.microsoft.com/office/drawing/2014/main" id="{6B8D5D83-C972-4BBA-B083-76792253AE66}"/>
              </a:ext>
            </a:extLst>
          </p:cNvPr>
          <p:cNvSpPr/>
          <p:nvPr/>
        </p:nvSpPr>
        <p:spPr>
          <a:xfrm rot="10800000">
            <a:off x="5185294" y="4797849"/>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3" name="Arrow: Left 22">
            <a:extLst>
              <a:ext uri="{FF2B5EF4-FFF2-40B4-BE49-F238E27FC236}">
                <a16:creationId xmlns:a16="http://schemas.microsoft.com/office/drawing/2014/main" id="{AE4C46E3-75A7-4774-9A0A-8066CA4C5C1D}"/>
              </a:ext>
            </a:extLst>
          </p:cNvPr>
          <p:cNvSpPr/>
          <p:nvPr/>
        </p:nvSpPr>
        <p:spPr>
          <a:xfrm rot="10800000">
            <a:off x="5185293" y="5449484"/>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8E470874-CAB2-4F5E-B915-7C00B7DFACB5}"/>
              </a:ext>
            </a:extLst>
          </p:cNvPr>
          <p:cNvSpPr txBox="1"/>
          <p:nvPr/>
        </p:nvSpPr>
        <p:spPr>
          <a:xfrm>
            <a:off x="4746172" y="1831535"/>
            <a:ext cx="1178796" cy="338554"/>
          </a:xfrm>
          <a:prstGeom prst="rect">
            <a:avLst/>
          </a:prstGeom>
          <a:noFill/>
        </p:spPr>
        <p:txBody>
          <a:bodyPr wrap="square" rtlCol="0">
            <a:spAutoFit/>
          </a:bodyPr>
          <a:lstStyle/>
          <a:p>
            <a:r>
              <a:rPr lang="en-US" sz="1600" b="1" dirty="0">
                <a:solidFill>
                  <a:schemeClr val="accent1">
                    <a:lumMod val="75000"/>
                  </a:schemeClr>
                </a:solidFill>
                <a:latin typeface="Arial Narrow" panose="020B0606020202030204" pitchFamily="34" charset="0"/>
              </a:rPr>
              <a:t>    Optional</a:t>
            </a:r>
            <a:endParaRPr lang="en-US" sz="1600" dirty="0">
              <a:latin typeface="Arial Narrow" panose="020B0606020202030204" pitchFamily="34" charset="0"/>
            </a:endParaRPr>
          </a:p>
        </p:txBody>
      </p:sp>
      <p:sp>
        <p:nvSpPr>
          <p:cNvPr id="25" name="Arrow: Left 24">
            <a:extLst>
              <a:ext uri="{FF2B5EF4-FFF2-40B4-BE49-F238E27FC236}">
                <a16:creationId xmlns:a16="http://schemas.microsoft.com/office/drawing/2014/main" id="{DF002083-0D88-4476-A6BA-D804A39B604C}"/>
              </a:ext>
            </a:extLst>
          </p:cNvPr>
          <p:cNvSpPr/>
          <p:nvPr/>
        </p:nvSpPr>
        <p:spPr>
          <a:xfrm rot="10800000">
            <a:off x="5185293" y="2110159"/>
            <a:ext cx="543732" cy="214649"/>
          </a:xfrm>
          <a:prstGeom prst="leftArrow">
            <a:avLst/>
          </a:prstGeom>
          <a:solidFill>
            <a:srgbClr val="FF0000"/>
          </a:solidFill>
          <a:ln>
            <a:solidFill>
              <a:schemeClr val="accent1">
                <a:lumMod val="50000"/>
              </a:schemeClr>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4" name="Slide_08">
            <a:hlinkClick r:id="" action="ppaction://media"/>
            <a:extLst>
              <a:ext uri="{FF2B5EF4-FFF2-40B4-BE49-F238E27FC236}">
                <a16:creationId xmlns:a16="http://schemas.microsoft.com/office/drawing/2014/main" id="{CDE10AB8-F676-4AD1-A5A3-6008140F563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437831" y="6248400"/>
            <a:ext cx="609600" cy="609600"/>
          </a:xfrm>
          <a:prstGeom prst="rect">
            <a:avLst/>
          </a:prstGeom>
        </p:spPr>
      </p:pic>
    </p:spTree>
    <p:extLst>
      <p:ext uri="{BB962C8B-B14F-4D97-AF65-F5344CB8AC3E}">
        <p14:creationId xmlns:p14="http://schemas.microsoft.com/office/powerpoint/2010/main" val="1993570934"/>
      </p:ext>
    </p:extLst>
  </p:cSld>
  <p:clrMapOvr>
    <a:masterClrMapping/>
  </p:clrMapOvr>
  <mc:AlternateContent xmlns:mc="http://schemas.openxmlformats.org/markup-compatibility/2006" xmlns:p14="http://schemas.microsoft.com/office/powerpoint/2010/main">
    <mc:Choice Requires="p14">
      <p:transition spd="slow" p14:dur="2000" advTm="75000"/>
    </mc:Choice>
    <mc:Fallback xmlns="">
      <p:transition spd="slow" advTm="7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87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BABD588-9ED0-4A91-B5FA-265D202B146C}"/>
              </a:ext>
            </a:extLst>
          </p:cNvPr>
          <p:cNvSpPr txBox="1"/>
          <p:nvPr/>
        </p:nvSpPr>
        <p:spPr>
          <a:xfrm>
            <a:off x="0" y="0"/>
            <a:ext cx="5994400" cy="523220"/>
          </a:xfrm>
          <a:prstGeom prst="rect">
            <a:avLst/>
          </a:prstGeom>
          <a:noFill/>
        </p:spPr>
        <p:txBody>
          <a:bodyPr wrap="square" rtlCol="0">
            <a:spAutoFit/>
          </a:bodyPr>
          <a:lstStyle/>
          <a:p>
            <a:r>
              <a:rPr lang="en-US" sz="2800" b="1" u="sng" dirty="0">
                <a:solidFill>
                  <a:schemeClr val="accent1">
                    <a:lumMod val="75000"/>
                  </a:schemeClr>
                </a:solidFill>
                <a:latin typeface="Arial Rounded MT Bold" panose="020F0704030504030204" pitchFamily="34" charset="0"/>
              </a:rPr>
              <a:t>Registration Part 1 Confirmation</a:t>
            </a:r>
          </a:p>
        </p:txBody>
      </p:sp>
      <p:pic>
        <p:nvPicPr>
          <p:cNvPr id="4" name="Picture 3">
            <a:extLst>
              <a:ext uri="{FF2B5EF4-FFF2-40B4-BE49-F238E27FC236}">
                <a16:creationId xmlns:a16="http://schemas.microsoft.com/office/drawing/2014/main" id="{EB38A8E3-617E-42A3-9CA7-730B6287BBE6}"/>
              </a:ext>
            </a:extLst>
          </p:cNvPr>
          <p:cNvPicPr>
            <a:picLocks noChangeAspect="1"/>
          </p:cNvPicPr>
          <p:nvPr/>
        </p:nvPicPr>
        <p:blipFill>
          <a:blip r:embed="rId5"/>
          <a:stretch>
            <a:fillRect/>
          </a:stretch>
        </p:blipFill>
        <p:spPr>
          <a:xfrm>
            <a:off x="2458879" y="697390"/>
            <a:ext cx="9733119" cy="6160609"/>
          </a:xfrm>
          <a:prstGeom prst="rect">
            <a:avLst/>
          </a:prstGeom>
          <a:ln>
            <a:solidFill>
              <a:schemeClr val="accent1">
                <a:lumMod val="75000"/>
              </a:schemeClr>
            </a:solidFill>
          </a:ln>
          <a:effectLst/>
        </p:spPr>
      </p:pic>
      <p:pic>
        <p:nvPicPr>
          <p:cNvPr id="2" name="Slide_09">
            <a:hlinkClick r:id="" action="ppaction://media"/>
            <a:extLst>
              <a:ext uri="{FF2B5EF4-FFF2-40B4-BE49-F238E27FC236}">
                <a16:creationId xmlns:a16="http://schemas.microsoft.com/office/drawing/2014/main" id="{73B327A5-CFD1-4E78-9184-5D27718BB4E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732" y="6248400"/>
            <a:ext cx="609600" cy="609600"/>
          </a:xfrm>
          <a:prstGeom prst="rect">
            <a:avLst/>
          </a:prstGeom>
        </p:spPr>
      </p:pic>
    </p:spTree>
    <p:extLst>
      <p:ext uri="{BB962C8B-B14F-4D97-AF65-F5344CB8AC3E}">
        <p14:creationId xmlns:p14="http://schemas.microsoft.com/office/powerpoint/2010/main" val="4043378335"/>
      </p:ext>
    </p:extLst>
  </p:cSld>
  <p:clrMapOvr>
    <a:masterClrMapping/>
  </p:clrMapOvr>
  <mc:AlternateContent xmlns:mc="http://schemas.openxmlformats.org/markup-compatibility/2006" xmlns:p14="http://schemas.microsoft.com/office/powerpoint/2010/main">
    <mc:Choice Requires="p14">
      <p:transition spd="slow" p14:dur="2000" advTm="25000"/>
    </mc:Choice>
    <mc:Fallback xmlns="">
      <p:transition spd="slow" advTm="2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0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OJECT_FOLDER_UPDATED" val="1"/>
  <p:tag name="ISPRING_SCORM_RATE_SLIDES" val="1"/>
  <p:tag name="ISPRING_SCORM_PASSING_SCORE" val="100.000000"/>
  <p:tag name="ISPRING_ULTRA_SCORM_COURSE_ID" val="631F5B69-E33A-4556-980C-E927079DD39E"/>
  <p:tag name="ISPRINGONLINEFOLDERID" val="0"/>
  <p:tag name="ISPRINGONLINEFOLDERPATH" val="Content List"/>
  <p:tag name="ISPRINGCLOUDFOLDERID" val="0"/>
  <p:tag name="ISPRINGCLOUDFOLDERPATH" val="Repository"/>
  <p:tag name="ISPRING_OUTPUT_FOLDER" val="\\10.55.31.42\share\DATA2\Shared2\John_Boatner_Public\WORKS Website Training"/>
  <p:tag name="ISPRING_FIRST_PUBLISH" val="1"/>
  <p:tag name="ISPRING_PRESENTATION_TITLE" val="DCDEE_WORKS_website_training_video_Feb_2019_web"/>
  <p:tag name="ISPRING_UUID" val="{196D29D0-A4EE-4676-99CE-8981A01BD315}"/>
  <p:tag name="ISPRING_RESOURCE_FOLDER" val="T:\John_Boatner_Public\WORKS Website Training\DCDEE_WORKS_website_training_video_Feb_2019\"/>
  <p:tag name="ISPRING_PRESENTATION_PATH" val="T:\John_Boatner_Public\WORKS Website Training\DCDEE_WORKS_website_training_video_Feb_2019.pptx"/>
  <p:tag name="GENSWF_MOVIE_ONCLICK_URL" val="http://"/>
  <p:tag name="GENSWF_MOVIE_ONCLICK_URL_TARGET" val="_self"/>
  <p:tag name="GENSWF_MOVIE_PRESENTATION_END_URL" val="http://"/>
  <p:tag name="GENSWF_MOVIE_PRESENTATION_END_URL_TARGET" val="_self"/>
  <p:tag name="FLASHSPRING_PRESENTATION_REFERENCES" val="F&#10;DCDEE_WORKS_website_training_video_Feb_2019.pptx&#10;T:\John_Boatner_Public\WORKS Website Training\DCDEE_WORKS_website_training_video_Feb_2019\attachment\att1\DCDEE_WORKS_website_training_video_Feb_2019.pptx&#10;_blank&#10;|&#10;"/>
  <p:tag name="ISPRING_SCORM_RATE_QUIZZES" val="0"/>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18683</TotalTime>
  <Words>2549</Words>
  <Application>Microsoft Office PowerPoint</Application>
  <PresentationFormat>Widescreen</PresentationFormat>
  <Paragraphs>136</Paragraphs>
  <Slides>33</Slides>
  <Notes>33</Notes>
  <HiddenSlides>0</HiddenSlides>
  <MMClips>33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Arial Narrow</vt:lpstr>
      <vt:lpstr>Arial Rounded MT Bold</vt:lpstr>
      <vt:lpstr>Calibri</vt:lpstr>
      <vt:lpstr>Calibri Light</vt:lpstr>
      <vt:lpstr>Wingdings</vt:lpstr>
      <vt:lpstr>Office Theme</vt:lpstr>
      <vt:lpstr>DCDEE WORKS</vt:lpstr>
      <vt:lpstr>Tips for Using DCDEE WORKS </vt:lpstr>
      <vt:lpstr>Creating your Individual NCID</vt:lpstr>
      <vt:lpstr>PowerPoint Presentation</vt:lpstr>
      <vt:lpstr>Navigating to DCDEE WORKS – Step 1</vt:lpstr>
      <vt:lpstr>PowerPoint Presentation</vt:lpstr>
      <vt:lpstr>PowerPoint Presentation</vt:lpstr>
      <vt:lpstr>                  DCDEE WORKS Registration Part 1</vt:lpstr>
      <vt:lpstr>PowerPoint Presentation</vt:lpstr>
      <vt:lpstr>Email Confirmation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DCDEE_WORKS_website_training_video_Feb_2019_web</dc:title>
  <dc:creator>Somanatti, Pallavi</dc:creator>
  <cp:lastModifiedBy>Somanatti, Pallavi</cp:lastModifiedBy>
  <cp:revision>430</cp:revision>
  <cp:lastPrinted>2018-11-26T13:57:03Z</cp:lastPrinted>
  <dcterms:created xsi:type="dcterms:W3CDTF">2018-11-19T19:27:17Z</dcterms:created>
  <dcterms:modified xsi:type="dcterms:W3CDTF">2019-03-19T17:34:52Z</dcterms:modified>
</cp:coreProperties>
</file>